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22" r:id="rId2"/>
  </p:sldMasterIdLst>
  <p:handoutMasterIdLst>
    <p:handoutMasterId r:id="rId15"/>
  </p:handoutMasterIdLst>
  <p:sldIdLst>
    <p:sldId id="256" r:id="rId3"/>
    <p:sldId id="258" r:id="rId4"/>
    <p:sldId id="299" r:id="rId5"/>
    <p:sldId id="298" r:id="rId6"/>
    <p:sldId id="290" r:id="rId7"/>
    <p:sldId id="302" r:id="rId8"/>
    <p:sldId id="261" r:id="rId9"/>
    <p:sldId id="300" r:id="rId10"/>
    <p:sldId id="301" r:id="rId11"/>
    <p:sldId id="262" r:id="rId12"/>
    <p:sldId id="259" r:id="rId13"/>
    <p:sldId id="27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A86117-89D3-4165-996A-93E0A7701A0B}">
          <p14:sldIdLst>
            <p14:sldId id="256"/>
            <p14:sldId id="258"/>
            <p14:sldId id="299"/>
            <p14:sldId id="298"/>
            <p14:sldId id="290"/>
            <p14:sldId id="302"/>
            <p14:sldId id="261"/>
            <p14:sldId id="300"/>
            <p14:sldId id="301"/>
            <p14:sldId id="262"/>
            <p14:sldId id="259"/>
            <p14:sldId id="2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0814A"/>
    <a:srgbClr val="F3B7B7"/>
    <a:srgbClr val="251F35"/>
    <a:srgbClr val="091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60" y="-2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8" d="100"/>
          <a:sy n="98" d="100"/>
        </p:scale>
        <p:origin x="-250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B433EC-AD46-4EBB-9DEC-E50C8B036C99}" type="datetimeFigureOut">
              <a:rPr lang="en-US" smtClean="0"/>
              <a:t>1/9/2014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6A3ED6-BB52-4647-A74E-CEF07FDE8D96}" type="slidenum">
              <a:rPr lang="en-US" smtClean="0"/>
              <a:t>‹#›</a:t>
            </a:fld>
            <a:endParaRPr lang="en-US"/>
          </a:p>
        </p:txBody>
      </p:sp>
    </p:spTree>
    <p:extLst>
      <p:ext uri="{BB962C8B-B14F-4D97-AF65-F5344CB8AC3E}">
        <p14:creationId xmlns:p14="http://schemas.microsoft.com/office/powerpoint/2010/main" val="11629466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3.wmv"/><Relationship Id="rId1" Type="http://schemas.microsoft.com/office/2007/relationships/media" Target="../media/media3.wmv"/><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4.wmv"/><Relationship Id="rId1" Type="http://schemas.microsoft.com/office/2007/relationships/media" Target="../media/media4.wmv"/><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title.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ctrTitle"/>
          </p:nvPr>
        </p:nvSpPr>
        <p:spPr>
          <a:xfrm>
            <a:off x="685800" y="1143000"/>
            <a:ext cx="7772400" cy="933450"/>
          </a:xfrm>
        </p:spPr>
        <p:txBody>
          <a:bodyPr anchor="b">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1992087"/>
            <a:ext cx="7772400" cy="6858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6152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0138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6129972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761999"/>
            <a:ext cx="2209800" cy="990599"/>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2667000" y="761999"/>
            <a:ext cx="4419600" cy="571500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1000" y="1752600"/>
            <a:ext cx="22098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523309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4800600"/>
            <a:ext cx="5486400" cy="566738"/>
          </a:xfrm>
        </p:spPr>
        <p:txBody>
          <a:bodyPr anchor="b"/>
          <a:lstStyle>
            <a:lvl1pPr algn="l">
              <a:defRPr sz="2000" b="0">
                <a:solidFill>
                  <a:schemeClr val="bg1">
                    <a:lumMod val="8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143000" y="7620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43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655395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1481036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1"/>
            <a:ext cx="990600" cy="53340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7162800" cy="536416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1511306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438400" y="1981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2438400" y="28194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2438400" y="36576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2438400" y="44958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19299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752600"/>
            <a:ext cx="3048000" cy="2176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3657600" y="1752600"/>
            <a:ext cx="3429000" cy="2144037"/>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4001786"/>
            <a:ext cx="3048000" cy="22466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3657600" y="4001786"/>
            <a:ext cx="3429000" cy="2213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9780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26571" y="3810000"/>
            <a:ext cx="2209797"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2590801" y="3810000"/>
            <a:ext cx="2209797"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4876800" y="3810000"/>
            <a:ext cx="2209797"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326571" y="1524000"/>
            <a:ext cx="220979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2590800" y="1524000"/>
            <a:ext cx="22098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4876801" y="1524000"/>
            <a:ext cx="22098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5749737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ctrTitle"/>
          </p:nvPr>
        </p:nvSpPr>
        <p:spPr>
          <a:xfrm>
            <a:off x="685800" y="1143000"/>
            <a:ext cx="7772400" cy="933450"/>
          </a:xfrm>
        </p:spPr>
        <p:txBody>
          <a:bodyPr anchor="b">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1992087"/>
            <a:ext cx="7772400" cy="6858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079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spTree>
      <p:nvGrpSpPr>
        <p:cNvPr id="1" name=""/>
        <p:cNvGrpSpPr/>
        <p:nvPr/>
      </p:nvGrpSpPr>
      <p:grpSpPr>
        <a:xfrm>
          <a:off x="0" y="0"/>
          <a:ext cx="0" cy="0"/>
          <a:chOff x="0" y="0"/>
          <a:chExt cx="0" cy="0"/>
        </a:xfrm>
      </p:grpSpPr>
      <p:pic>
        <p:nvPicPr>
          <p:cNvPr id="7" name="title_wide.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ctrTitle"/>
          </p:nvPr>
        </p:nvSpPr>
        <p:spPr>
          <a:xfrm>
            <a:off x="990600" y="5181600"/>
            <a:ext cx="7772400" cy="933450"/>
          </a:xfrm>
        </p:spPr>
        <p:txBody>
          <a:bodyPr anchor="b">
            <a:normAutofit/>
          </a:bodyPr>
          <a:lstStyle>
            <a:lvl1pPr algn="r">
              <a:defRPr sz="36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90600" y="6030687"/>
            <a:ext cx="7772400" cy="685800"/>
          </a:xfrm>
        </p:spPr>
        <p:txBody>
          <a:bodyPr>
            <a:normAutofit/>
          </a:bodyPr>
          <a:lstStyle>
            <a:lvl1pPr marL="0" indent="0" algn="r">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0" name="Straight Connector 9"/>
          <p:cNvCxnSpPr/>
          <p:nvPr userDrawn="1"/>
        </p:nvCxnSpPr>
        <p:spPr>
          <a:xfrm flipH="1">
            <a:off x="0" y="5143500"/>
            <a:ext cx="9144000" cy="0"/>
          </a:xfrm>
          <a:prstGeom prst="line">
            <a:avLst/>
          </a:prstGeom>
          <a:ln w="222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24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ctrTitle"/>
          </p:nvPr>
        </p:nvSpPr>
        <p:spPr>
          <a:xfrm>
            <a:off x="990600" y="5181600"/>
            <a:ext cx="7772400" cy="933450"/>
          </a:xfrm>
        </p:spPr>
        <p:txBody>
          <a:bodyPr anchor="b">
            <a:normAutofit/>
          </a:bodyPr>
          <a:lstStyle>
            <a:lvl1pPr algn="r">
              <a:defRPr sz="36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90600" y="6030687"/>
            <a:ext cx="7772400" cy="685800"/>
          </a:xfrm>
        </p:spPr>
        <p:txBody>
          <a:bodyPr>
            <a:normAutofit/>
          </a:bodyPr>
          <a:lstStyle>
            <a:lvl1pPr marL="0" indent="0" algn="r">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0" name="Straight Connector 9"/>
          <p:cNvCxnSpPr/>
          <p:nvPr userDrawn="1"/>
        </p:nvCxnSpPr>
        <p:spPr>
          <a:xfrm flipH="1">
            <a:off x="0" y="5143500"/>
            <a:ext cx="9144000" cy="0"/>
          </a:xfrm>
          <a:prstGeom prst="line">
            <a:avLst/>
          </a:prstGeom>
          <a:ln w="222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8103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1/9/2014</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408052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lternate Animate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1/9/2014</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a:xfrm>
            <a:off x="304800" y="1447800"/>
            <a:ext cx="7010400" cy="46482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04800" y="533400"/>
            <a:ext cx="7010400" cy="792162"/>
          </a:xfrm>
        </p:spPr>
        <p:txBody>
          <a:bodyPr/>
          <a:lstStyle>
            <a:lvl1pPr>
              <a:defRPr>
                <a:solidFill>
                  <a:schemeClr val="tx1">
                    <a:lumMod val="85000"/>
                    <a:lumOff val="1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207733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52609315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ternate Light Title and Content">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1/9/2014</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9313989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167187"/>
            <a:ext cx="6477000" cy="1362075"/>
          </a:xfrm>
        </p:spPr>
        <p:txBody>
          <a:bodyPr anchor="t"/>
          <a:lstStyle>
            <a:lvl1pPr algn="l">
              <a:defRPr sz="4000" b="0" cap="all">
                <a:solidFill>
                  <a:schemeClr val="bg1">
                    <a:lumMod val="8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2667000"/>
            <a:ext cx="64770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67001159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447800"/>
            <a:ext cx="3276600" cy="41910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810000" y="1447800"/>
            <a:ext cx="3276600" cy="41910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872367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371600"/>
            <a:ext cx="33528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4800" y="2087562"/>
            <a:ext cx="3352800" cy="416083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3733800" y="1371600"/>
            <a:ext cx="3354117"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733800" y="2087562"/>
            <a:ext cx="3354117" cy="416083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694326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93530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5591838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1/9/2014</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227165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761999"/>
            <a:ext cx="2209800" cy="990599"/>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2667000" y="761999"/>
            <a:ext cx="4419600" cy="571500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1000" y="1752600"/>
            <a:ext cx="22098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5159865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4800600"/>
            <a:ext cx="5486400" cy="566738"/>
          </a:xfrm>
        </p:spPr>
        <p:txBody>
          <a:bodyPr anchor="b"/>
          <a:lstStyle>
            <a:lvl1pPr algn="l">
              <a:defRPr sz="2000" b="0">
                <a:solidFill>
                  <a:schemeClr val="bg1">
                    <a:lumMod val="8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143000" y="7620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43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422435000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87837758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1"/>
            <a:ext cx="990600" cy="53340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7162800" cy="536416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6374161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438400" y="1981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2438400" y="28194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2438400" y="36576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2438400" y="44958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565631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752600"/>
            <a:ext cx="3048000" cy="2176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3657600" y="1752600"/>
            <a:ext cx="3429000" cy="2144037"/>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4001786"/>
            <a:ext cx="3048000" cy="22466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3657600" y="4001786"/>
            <a:ext cx="3429000" cy="2213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68071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26571" y="3810000"/>
            <a:ext cx="2209797"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2590801" y="3810000"/>
            <a:ext cx="2209797"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4876800" y="3810000"/>
            <a:ext cx="2209797"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326571" y="1524000"/>
            <a:ext cx="220979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2590800" y="1524000"/>
            <a:ext cx="22098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4876801" y="1524000"/>
            <a:ext cx="22098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03766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ernate Animated Content">
    <p:spTree>
      <p:nvGrpSpPr>
        <p:cNvPr id="1" name=""/>
        <p:cNvGrpSpPr/>
        <p:nvPr/>
      </p:nvGrpSpPr>
      <p:grpSpPr>
        <a:xfrm>
          <a:off x="0" y="0"/>
          <a:ext cx="0" cy="0"/>
          <a:chOff x="0" y="0"/>
          <a:chExt cx="0" cy="0"/>
        </a:xfrm>
      </p:grpSpPr>
      <p:pic>
        <p:nvPicPr>
          <p:cNvPr id="7" name="light_800.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1/9/2014</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a:xfrm>
            <a:off x="304800" y="1447800"/>
            <a:ext cx="7010400" cy="46482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04800" y="533400"/>
            <a:ext cx="7010400" cy="792162"/>
          </a:xfrm>
        </p:spPr>
        <p:txBody>
          <a:bodyPr/>
          <a:lstStyle>
            <a:lvl1pPr>
              <a:defRPr>
                <a:solidFill>
                  <a:schemeClr val="tx1">
                    <a:lumMod val="85000"/>
                    <a:lumOff val="1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9345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6490184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e Light Title and Content">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1/9/2014</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056301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167187"/>
            <a:ext cx="6477000" cy="1362075"/>
          </a:xfrm>
        </p:spPr>
        <p:txBody>
          <a:bodyPr anchor="t"/>
          <a:lstStyle>
            <a:lvl1pPr algn="l">
              <a:defRPr sz="4000" b="0" cap="all">
                <a:solidFill>
                  <a:schemeClr val="bg1">
                    <a:lumMod val="8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2667000"/>
            <a:ext cx="64770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7695916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447800"/>
            <a:ext cx="3276600" cy="41910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810000" y="1447800"/>
            <a:ext cx="3276600" cy="41910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17757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371600"/>
            <a:ext cx="33528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4800" y="2087562"/>
            <a:ext cx="3352800" cy="416083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3733800" y="1371600"/>
            <a:ext cx="3354117"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733800" y="2087562"/>
            <a:ext cx="3354117" cy="416083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EB7948D-65B7-4FEC-80B5-36D7629B101D}" type="datetimeFigureOut">
              <a:rPr lang="en-US" smtClean="0"/>
              <a:t>1/9/2014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02883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video" Target="../media/media1.wmv"/><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media" Target="../media/media1.wm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800.mov">
            <a:hlinkClick r:id="" action="ppaction://media"/>
          </p:cNvPr>
          <p:cNvPicPr>
            <a:picLocks noChangeAspect="1"/>
          </p:cNvPicPr>
          <p:nvPr>
            <a:videoFile r:link="rId21"/>
            <p:extLst>
              <p:ext uri="{DAA4B4D4-6D71-4841-9C94-3DE7FCFB9230}">
                <p14:media xmlns:p14="http://schemas.microsoft.com/office/powerpoint/2010/main" r:embed="rId20"/>
              </p:ext>
            </p:extLst>
          </p:nvPr>
        </p:nvPicPr>
        <p:blipFill>
          <a:blip r:embed="rId22"/>
          <a:stretch>
            <a:fillRect/>
          </a:stretch>
        </p:blipFill>
        <p:spPr>
          <a:xfrm>
            <a:off x="0" y="0"/>
            <a:ext cx="9144000" cy="6858000"/>
          </a:xfrm>
          <a:prstGeom prst="rect">
            <a:avLst/>
          </a:prstGeom>
        </p:spPr>
      </p:pic>
      <p:sp>
        <p:nvSpPr>
          <p:cNvPr id="2" name="Title Placeholder 1"/>
          <p:cNvSpPr>
            <a:spLocks noGrp="1"/>
          </p:cNvSpPr>
          <p:nvPr>
            <p:ph type="title"/>
          </p:nvPr>
        </p:nvSpPr>
        <p:spPr>
          <a:xfrm>
            <a:off x="304800" y="533400"/>
            <a:ext cx="6781800" cy="792162"/>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447800"/>
            <a:ext cx="6781800" cy="4648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4236024"/>
      </p:ext>
    </p:extLst>
  </p:cSld>
  <p:clrMap bg1="lt1" tx1="dk1" bg2="lt2" tx2="dk2" accent1="accent1" accent2="accent2" accent3="accent3" accent4="accent4" accent5="accent5" accent6="accent6" hlink="hlink" folHlink="folHlink"/>
  <p:sldLayoutIdLst>
    <p:sldLayoutId id="2147483684" r:id="rId1"/>
    <p:sldLayoutId id="2147483721" r:id="rId2"/>
    <p:sldLayoutId id="2147483688" r:id="rId3"/>
    <p:sldLayoutId id="2147483702" r:id="rId4"/>
    <p:sldLayoutId id="2147483686" r:id="rId5"/>
    <p:sldLayoutId id="2147483701"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txStyles>
    <p:titleStyle>
      <a:lvl1pPr algn="l" defTabSz="914400" rtl="0" eaLnBrk="1" latinLnBrk="0" hangingPunct="1">
        <a:spcBef>
          <a:spcPct val="0"/>
        </a:spcBef>
        <a:buNone/>
        <a:defRPr sz="4000" kern="1200">
          <a:solidFill>
            <a:schemeClr val="bg1"/>
          </a:solidFill>
          <a:effectLst/>
          <a:latin typeface="+mj-lt"/>
          <a:ea typeface="+mj-ea"/>
          <a:cs typeface="+mj-cs"/>
        </a:defRPr>
      </a:lvl1pPr>
    </p:titleStyle>
    <p:bodyStyle>
      <a:lvl1pPr marL="0" indent="0" algn="l" defTabSz="914400" rtl="0" eaLnBrk="1" latinLnBrk="0" hangingPunct="1">
        <a:spcBef>
          <a:spcPct val="20000"/>
        </a:spcBef>
        <a:buFontTx/>
        <a:buNone/>
        <a:defRPr sz="1800" kern="1200">
          <a:solidFill>
            <a:schemeClr val="bg1"/>
          </a:solidFill>
          <a:latin typeface="+mn-lt"/>
          <a:ea typeface="+mn-ea"/>
          <a:cs typeface="+mn-cs"/>
        </a:defRPr>
      </a:lvl1pPr>
      <a:lvl2pPr marL="0" indent="0" algn="l" defTabSz="914400" rtl="0" eaLnBrk="1" latinLnBrk="0" hangingPunct="1">
        <a:spcBef>
          <a:spcPct val="20000"/>
        </a:spcBef>
        <a:buFontTx/>
        <a:buNone/>
        <a:defRPr sz="1800" kern="1200">
          <a:solidFill>
            <a:schemeClr val="bg1"/>
          </a:solidFill>
          <a:latin typeface="+mn-lt"/>
          <a:ea typeface="+mn-ea"/>
          <a:cs typeface="+mn-cs"/>
        </a:defRPr>
      </a:lvl2pPr>
      <a:lvl3pPr marL="0" indent="0" algn="l" defTabSz="914400" rtl="0" eaLnBrk="1" latinLnBrk="0" hangingPunct="1">
        <a:spcBef>
          <a:spcPct val="20000"/>
        </a:spcBef>
        <a:buFontTx/>
        <a:buNone/>
        <a:defRPr sz="1800" kern="1200">
          <a:solidFill>
            <a:schemeClr val="bg1"/>
          </a:solidFill>
          <a:latin typeface="+mn-lt"/>
          <a:ea typeface="+mn-ea"/>
          <a:cs typeface="+mn-cs"/>
        </a:defRPr>
      </a:lvl3pPr>
      <a:lvl4pPr marL="0" indent="0" algn="l" defTabSz="914400" rtl="0" eaLnBrk="1" latinLnBrk="0" hangingPunct="1">
        <a:spcBef>
          <a:spcPct val="20000"/>
        </a:spcBef>
        <a:buFontTx/>
        <a:buNone/>
        <a:defRPr sz="1800" kern="1200">
          <a:solidFill>
            <a:schemeClr val="bg1"/>
          </a:solidFill>
          <a:latin typeface="+mn-lt"/>
          <a:ea typeface="+mn-ea"/>
          <a:cs typeface="+mn-cs"/>
        </a:defRPr>
      </a:lvl4pPr>
      <a:lvl5pPr marL="0" indent="0" algn="l" defTabSz="914400" rtl="0" eaLnBrk="1" latinLnBrk="0" hangingPunct="1">
        <a:spcBef>
          <a:spcPct val="20000"/>
        </a:spcBef>
        <a:buFontTx/>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60000"/>
              </a:schemeClr>
            </a:gs>
            <a:gs pos="68000">
              <a:schemeClr val="tx2">
                <a:lumMod val="13000"/>
                <a:lumOff val="87000"/>
              </a:schemeClr>
            </a:gs>
          </a:gsLst>
          <a:lin ang="5400000" scaled="1"/>
          <a:tileRect/>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04800" y="533400"/>
            <a:ext cx="6781800" cy="792162"/>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447800"/>
            <a:ext cx="6781800" cy="4648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605959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effectLst/>
          <a:latin typeface="+mj-lt"/>
          <a:ea typeface="+mj-ea"/>
          <a:cs typeface="+mj-cs"/>
        </a:defRPr>
      </a:lvl1pPr>
    </p:titleStyle>
    <p:bodyStyle>
      <a:lvl1pPr marL="0" indent="0" algn="l" defTabSz="914400" rtl="0" eaLnBrk="1" latinLnBrk="0" hangingPunct="1">
        <a:spcBef>
          <a:spcPct val="20000"/>
        </a:spcBef>
        <a:buFontTx/>
        <a:buNone/>
        <a:defRPr sz="1800" kern="1200">
          <a:solidFill>
            <a:schemeClr val="bg1"/>
          </a:solidFill>
          <a:latin typeface="+mn-lt"/>
          <a:ea typeface="+mn-ea"/>
          <a:cs typeface="+mn-cs"/>
        </a:defRPr>
      </a:lvl1pPr>
      <a:lvl2pPr marL="0" indent="0" algn="l" defTabSz="914400" rtl="0" eaLnBrk="1" latinLnBrk="0" hangingPunct="1">
        <a:spcBef>
          <a:spcPct val="20000"/>
        </a:spcBef>
        <a:buFontTx/>
        <a:buNone/>
        <a:defRPr sz="1800" kern="1200">
          <a:solidFill>
            <a:schemeClr val="bg1"/>
          </a:solidFill>
          <a:latin typeface="+mn-lt"/>
          <a:ea typeface="+mn-ea"/>
          <a:cs typeface="+mn-cs"/>
        </a:defRPr>
      </a:lvl2pPr>
      <a:lvl3pPr marL="0" indent="0" algn="l" defTabSz="914400" rtl="0" eaLnBrk="1" latinLnBrk="0" hangingPunct="1">
        <a:spcBef>
          <a:spcPct val="20000"/>
        </a:spcBef>
        <a:buFontTx/>
        <a:buNone/>
        <a:defRPr sz="1800" kern="1200">
          <a:solidFill>
            <a:schemeClr val="bg1"/>
          </a:solidFill>
          <a:latin typeface="+mn-lt"/>
          <a:ea typeface="+mn-ea"/>
          <a:cs typeface="+mn-cs"/>
        </a:defRPr>
      </a:lvl3pPr>
      <a:lvl4pPr marL="0" indent="0" algn="l" defTabSz="914400" rtl="0" eaLnBrk="1" latinLnBrk="0" hangingPunct="1">
        <a:spcBef>
          <a:spcPct val="20000"/>
        </a:spcBef>
        <a:buFontTx/>
        <a:buNone/>
        <a:defRPr sz="1800" kern="1200">
          <a:solidFill>
            <a:schemeClr val="bg1"/>
          </a:solidFill>
          <a:latin typeface="+mn-lt"/>
          <a:ea typeface="+mn-ea"/>
          <a:cs typeface="+mn-cs"/>
        </a:defRPr>
      </a:lvl4pPr>
      <a:lvl5pPr marL="0" indent="0" algn="l" defTabSz="914400" rtl="0" eaLnBrk="1" latinLnBrk="0" hangingPunct="1">
        <a:spcBef>
          <a:spcPct val="20000"/>
        </a:spcBef>
        <a:buFontTx/>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90750"/>
            <a:ext cx="3657600" cy="1009650"/>
          </a:xfrm>
        </p:spPr>
        <p:txBody>
          <a:bodyPr>
            <a:noAutofit/>
          </a:bodyPr>
          <a:lstStyle/>
          <a:p>
            <a:r>
              <a:rPr lang="en-US" dirty="0" smtClean="0">
                <a:solidFill>
                  <a:srgbClr val="FF0000"/>
                </a:solidFill>
              </a:rPr>
              <a:t>A</a:t>
            </a:r>
            <a:r>
              <a:rPr lang="en-US" dirty="0" smtClean="0"/>
              <a:t>dvocating </a:t>
            </a:r>
            <a:br>
              <a:rPr lang="en-US" dirty="0" smtClean="0"/>
            </a:br>
            <a:r>
              <a:rPr lang="en-US" dirty="0" smtClean="0">
                <a:solidFill>
                  <a:srgbClr val="FF0000"/>
                </a:solidFill>
              </a:rPr>
              <a:t>A</a:t>
            </a:r>
            <a:r>
              <a:rPr lang="en-US" dirty="0" smtClean="0"/>
              <a:t>wareness</a:t>
            </a:r>
            <a:br>
              <a:rPr lang="en-US" dirty="0" smtClean="0"/>
            </a:br>
            <a:r>
              <a:rPr lang="en-US" sz="2400" dirty="0" smtClean="0"/>
              <a:t>through the </a:t>
            </a:r>
            <a:r>
              <a:rPr lang="en-US" dirty="0" smtClean="0"/>
              <a:t/>
            </a:r>
            <a:br>
              <a:rPr lang="en-US" dirty="0" smtClean="0"/>
            </a:br>
            <a:r>
              <a:rPr lang="en-US" dirty="0" smtClean="0">
                <a:solidFill>
                  <a:srgbClr val="FF0000"/>
                </a:solidFill>
              </a:rPr>
              <a:t>C</a:t>
            </a:r>
            <a:r>
              <a:rPr lang="en-US" dirty="0" smtClean="0"/>
              <a:t>ollaboration </a:t>
            </a:r>
            <a:br>
              <a:rPr lang="en-US" dirty="0" smtClean="0"/>
            </a:br>
            <a:r>
              <a:rPr lang="en-US" sz="2400" dirty="0" smtClean="0"/>
              <a:t>of</a:t>
            </a:r>
            <a:r>
              <a:rPr lang="en-US" dirty="0" smtClean="0"/>
              <a:t/>
            </a:r>
            <a:br>
              <a:rPr lang="en-US" dirty="0" smtClean="0"/>
            </a:br>
            <a:r>
              <a:rPr lang="en-US" dirty="0" smtClean="0">
                <a:solidFill>
                  <a:srgbClr val="FF0000"/>
                </a:solidFill>
              </a:rPr>
              <a:t>T</a:t>
            </a:r>
            <a:r>
              <a:rPr lang="en-US" dirty="0" smtClean="0"/>
              <a:t>eachers</a:t>
            </a:r>
            <a:endParaRPr lang="en-US" dirty="0"/>
          </a:p>
        </p:txBody>
      </p:sp>
      <p:sp>
        <p:nvSpPr>
          <p:cNvPr id="8" name="TextBox 7"/>
          <p:cNvSpPr txBox="1"/>
          <p:nvPr/>
        </p:nvSpPr>
        <p:spPr>
          <a:xfrm>
            <a:off x="838200" y="3348335"/>
            <a:ext cx="4597092" cy="461665"/>
          </a:xfrm>
          <a:prstGeom prst="rect">
            <a:avLst/>
          </a:prstGeom>
          <a:noFill/>
        </p:spPr>
        <p:txBody>
          <a:bodyPr wrap="none" rtlCol="0">
            <a:spAutoFit/>
          </a:bodyPr>
          <a:lstStyle/>
          <a:p>
            <a:r>
              <a:rPr lang="en-US" sz="2400" dirty="0" smtClean="0">
                <a:solidFill>
                  <a:schemeClr val="bg1"/>
                </a:solidFill>
              </a:rPr>
              <a:t>Youth Voter Initiative Curriculum</a:t>
            </a:r>
            <a:endParaRPr lang="en-US" sz="2400" dirty="0">
              <a:solidFill>
                <a:schemeClr val="bg1"/>
              </a:solidFill>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4700" y="9525"/>
            <a:ext cx="275590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33400" y="4667071"/>
            <a:ext cx="8087470" cy="1200329"/>
          </a:xfrm>
          <a:prstGeom prst="rect">
            <a:avLst/>
          </a:prstGeom>
          <a:noFill/>
        </p:spPr>
        <p:txBody>
          <a:bodyPr wrap="none" rtlCol="0">
            <a:spAutoFit/>
          </a:bodyPr>
          <a:lstStyle/>
          <a:p>
            <a:pPr algn="ctr"/>
            <a:r>
              <a:rPr lang="en-US" sz="3600" b="1" dirty="0" smtClean="0">
                <a:solidFill>
                  <a:schemeClr val="bg1"/>
                </a:solidFill>
              </a:rPr>
              <a:t>Advocacy Alliance Center of Texas</a:t>
            </a:r>
          </a:p>
          <a:p>
            <a:pPr algn="ctr"/>
            <a:r>
              <a:rPr lang="en-US" sz="3600" b="1" dirty="0" smtClean="0">
                <a:solidFill>
                  <a:schemeClr val="bg1"/>
                </a:solidFill>
              </a:rPr>
              <a:t>www.aactnow.org</a:t>
            </a:r>
            <a:endParaRPr lang="en-US" sz="3600" b="1" dirty="0">
              <a:solidFill>
                <a:schemeClr val="bg1"/>
              </a:solidFill>
            </a:endParaRPr>
          </a:p>
        </p:txBody>
      </p:sp>
    </p:spTree>
    <p:extLst>
      <p:ext uri="{BB962C8B-B14F-4D97-AF65-F5344CB8AC3E}">
        <p14:creationId xmlns:p14="http://schemas.microsoft.com/office/powerpoint/2010/main" val="2477459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46038"/>
            <a:ext cx="6781800" cy="792162"/>
          </a:xfrm>
        </p:spPr>
        <p:txBody>
          <a:bodyPr>
            <a:normAutofit/>
          </a:bodyPr>
          <a:lstStyle/>
          <a:p>
            <a:pPr algn="ctr"/>
            <a:r>
              <a:rPr lang="en-US" sz="2400" dirty="0" smtClean="0"/>
              <a:t>Elections</a:t>
            </a:r>
            <a:endParaRPr lang="en-US" sz="2400" dirty="0"/>
          </a:p>
        </p:txBody>
      </p:sp>
      <p:sp>
        <p:nvSpPr>
          <p:cNvPr id="12" name="Content Placeholder 11"/>
          <p:cNvSpPr>
            <a:spLocks noGrp="1"/>
          </p:cNvSpPr>
          <p:nvPr>
            <p:ph sz="quarter" idx="10"/>
          </p:nvPr>
        </p:nvSpPr>
        <p:spPr>
          <a:xfrm>
            <a:off x="152400" y="685800"/>
            <a:ext cx="6248400" cy="5791200"/>
          </a:xfrm>
        </p:spPr>
        <p:txBody>
          <a:bodyPr>
            <a:normAutofit/>
          </a:bodyPr>
          <a:lstStyle/>
          <a:p>
            <a:r>
              <a:rPr lang="en-US" sz="1200" b="1" dirty="0" smtClean="0"/>
              <a:t>Elections</a:t>
            </a:r>
          </a:p>
          <a:p>
            <a:r>
              <a:rPr lang="en-US" sz="1200" b="1" dirty="0" smtClean="0"/>
              <a:t>Types </a:t>
            </a:r>
            <a:r>
              <a:rPr lang="en-US" sz="1200" b="1" dirty="0"/>
              <a:t>of elections include:  city elections, school district elections, community college elections, water district elections, etc., are held on Uniform Election Dates</a:t>
            </a:r>
            <a:r>
              <a:rPr lang="en-US" sz="1200" b="1" dirty="0" smtClean="0"/>
              <a:t>.</a:t>
            </a:r>
          </a:p>
          <a:p>
            <a:endParaRPr lang="en-US" sz="1200" b="1" dirty="0"/>
          </a:p>
          <a:p>
            <a:r>
              <a:rPr lang="en-US" sz="1200" b="1" dirty="0"/>
              <a:t>When are Elections? </a:t>
            </a:r>
          </a:p>
          <a:p>
            <a:r>
              <a:rPr lang="en-US" sz="1200" b="1" dirty="0"/>
              <a:t>There are two uniform election dates in Texas for political subdivisions that occur in the months of May and November.  Specifically, those election dates are the second Saturday in May, and the first Tuesday after the first Monday in </a:t>
            </a:r>
            <a:r>
              <a:rPr lang="en-US" sz="1200" b="1" dirty="0" smtClean="0"/>
              <a:t>November.  Primary</a:t>
            </a:r>
            <a:r>
              <a:rPr lang="en-US" sz="1200" b="1" dirty="0"/>
              <a:t>, Runoff, and General Elections (These are the elections at which votes are cast for the offices of President, Governor, federal and statewide officials</a:t>
            </a:r>
            <a:r>
              <a:rPr lang="en-US" sz="1200" b="1" dirty="0" smtClean="0"/>
              <a:t>).</a:t>
            </a:r>
          </a:p>
          <a:p>
            <a:endParaRPr lang="en-US" sz="1200" b="1" dirty="0"/>
          </a:p>
          <a:p>
            <a:r>
              <a:rPr lang="en-US" sz="1200" b="1" dirty="0"/>
              <a:t>Primary Election:  1</a:t>
            </a:r>
            <a:r>
              <a:rPr lang="en-US" sz="1200" b="1" baseline="30000" dirty="0"/>
              <a:t>st</a:t>
            </a:r>
            <a:r>
              <a:rPr lang="en-US" sz="1200" b="1" dirty="0"/>
              <a:t> Tuesday in March in even-numbered years.  You vote in either the Democratic or Republican Primary and you would vote for federal (U.S. Senate), state (State Senate, State Representative), and county officers (County Judge, County </a:t>
            </a:r>
            <a:r>
              <a:rPr lang="en-US" sz="1200" b="1" dirty="0" smtClean="0"/>
              <a:t>Clerk, </a:t>
            </a:r>
            <a:r>
              <a:rPr lang="en-US" sz="1200" b="1" dirty="0" err="1" smtClean="0"/>
              <a:t>etc</a:t>
            </a:r>
            <a:r>
              <a:rPr lang="en-US" sz="1200" b="1" dirty="0"/>
              <a:t>).</a:t>
            </a:r>
          </a:p>
          <a:p>
            <a:r>
              <a:rPr lang="en-US" sz="1200" b="1" dirty="0"/>
              <a:t/>
            </a:r>
            <a:br>
              <a:rPr lang="en-US" sz="1200" b="1" dirty="0"/>
            </a:br>
            <a:r>
              <a:rPr lang="en-US" sz="1200" b="1" dirty="0"/>
              <a:t>Runoff Elections:  2</a:t>
            </a:r>
            <a:r>
              <a:rPr lang="en-US" sz="1200" b="1" baseline="30000" dirty="0"/>
              <a:t>nd</a:t>
            </a:r>
            <a:r>
              <a:rPr lang="en-US" sz="1200" b="1" dirty="0"/>
              <a:t> Tuesday in April following the primary election in even numbered years.  You can vote in only one primary, and if you vote in that primary, you are entitled to vote in that party’s runoff election.  If you don’t vote in either primary, you can vote in the Primary Runoff election for whichever party you chose. </a:t>
            </a:r>
            <a:endParaRPr lang="en-US" sz="1200" b="1" dirty="0" smtClean="0"/>
          </a:p>
          <a:p>
            <a:endParaRPr lang="en-US" sz="1200" b="1" dirty="0"/>
          </a:p>
          <a:p>
            <a:r>
              <a:rPr lang="en-US" sz="1200" b="1" dirty="0"/>
              <a:t>General Election:  1</a:t>
            </a:r>
            <a:r>
              <a:rPr lang="en-US" sz="1200" b="1" baseline="30000" dirty="0"/>
              <a:t>st</a:t>
            </a:r>
            <a:r>
              <a:rPr lang="en-US" sz="1200" b="1" dirty="0"/>
              <a:t> Tuesday after the 1</a:t>
            </a:r>
            <a:r>
              <a:rPr lang="en-US" sz="1200" b="1" baseline="30000" dirty="0"/>
              <a:t>st</a:t>
            </a:r>
            <a:r>
              <a:rPr lang="en-US" sz="1200" b="1" dirty="0"/>
              <a:t> Monday in November in even-numbered years.  You would vote on federal, state, and county officers in this type of an election.  For example:  President, Governor, U.S. Senate, State Senator, etc.  </a:t>
            </a:r>
          </a:p>
          <a:p>
            <a:endParaRPr lang="en-US" sz="1200" dirty="0"/>
          </a:p>
        </p:txBody>
      </p:sp>
    </p:spTree>
    <p:extLst>
      <p:ext uri="{BB962C8B-B14F-4D97-AF65-F5344CB8AC3E}">
        <p14:creationId xmlns:p14="http://schemas.microsoft.com/office/powerpoint/2010/main" val="2534958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 y="762000"/>
            <a:ext cx="3276600" cy="4191000"/>
          </a:xfrm>
        </p:spPr>
        <p:txBody>
          <a:bodyPr>
            <a:noAutofit/>
          </a:bodyPr>
          <a:lstStyle/>
          <a:p>
            <a:pPr algn="ctr"/>
            <a:r>
              <a:rPr lang="en-US" sz="1400" b="1" dirty="0" smtClean="0"/>
              <a:t>Voter Participation</a:t>
            </a:r>
          </a:p>
          <a:p>
            <a:pPr algn="ctr"/>
            <a:endParaRPr lang="en-US" sz="1400" b="1" dirty="0"/>
          </a:p>
          <a:p>
            <a:r>
              <a:rPr lang="en-US" sz="1400" dirty="0"/>
              <a:t>The power to govern is exercised, either directly or indirectly, through our right to vote.  Your vote can make a difference.  A number of critical elections would have turned out differently if just one more person in each precinct had voted the other way.</a:t>
            </a:r>
          </a:p>
          <a:p>
            <a:endParaRPr lang="en-US" sz="1400" dirty="0"/>
          </a:p>
          <a:p>
            <a:pPr marL="285750" indent="-285750">
              <a:lnSpc>
                <a:spcPct val="100000"/>
              </a:lnSpc>
              <a:buFont typeface="Arial" pitchFamily="34" charset="0"/>
              <a:buChar char="•"/>
            </a:pPr>
            <a:r>
              <a:rPr lang="en-US" sz="1400" dirty="0" smtClean="0"/>
              <a:t>In 1800 one vote elected Thomas Jefferson president</a:t>
            </a:r>
          </a:p>
          <a:p>
            <a:pPr>
              <a:lnSpc>
                <a:spcPct val="100000"/>
              </a:lnSpc>
            </a:pPr>
            <a:endParaRPr lang="en-US" sz="1400" dirty="0" smtClean="0"/>
          </a:p>
          <a:p>
            <a:pPr marL="285750" indent="-285750">
              <a:lnSpc>
                <a:spcPct val="100000"/>
              </a:lnSpc>
              <a:spcBef>
                <a:spcPts val="0"/>
              </a:spcBef>
              <a:buFont typeface="Arial" pitchFamily="34" charset="0"/>
              <a:buChar char="•"/>
            </a:pPr>
            <a:r>
              <a:rPr lang="en-US" sz="1400" dirty="0" smtClean="0"/>
              <a:t>In 1845, the U.S. Senate passed the convention annexing Texas by two votes (25-27)</a:t>
            </a:r>
          </a:p>
          <a:p>
            <a:pPr>
              <a:lnSpc>
                <a:spcPct val="100000"/>
              </a:lnSpc>
              <a:spcBef>
                <a:spcPts val="0"/>
              </a:spcBef>
            </a:pPr>
            <a:endParaRPr lang="en-US" sz="1400" dirty="0" smtClean="0"/>
          </a:p>
          <a:p>
            <a:pPr marL="285750" indent="-285750">
              <a:lnSpc>
                <a:spcPct val="100000"/>
              </a:lnSpc>
              <a:buFont typeface="Arial" pitchFamily="34" charset="0"/>
              <a:buChar char="•"/>
            </a:pPr>
            <a:r>
              <a:rPr lang="en-US" sz="1400" dirty="0" smtClean="0"/>
              <a:t>In 1867 one vote ratified the purchase of Alaska</a:t>
            </a:r>
          </a:p>
          <a:p>
            <a:pPr>
              <a:lnSpc>
                <a:spcPct val="100000"/>
              </a:lnSpc>
            </a:pPr>
            <a:endParaRPr lang="en-US" sz="1400" dirty="0" smtClean="0"/>
          </a:p>
          <a:p>
            <a:pPr marL="285750" indent="-285750">
              <a:lnSpc>
                <a:spcPct val="100000"/>
              </a:lnSpc>
              <a:buFont typeface="Arial" pitchFamily="34" charset="0"/>
              <a:buChar char="•"/>
            </a:pPr>
            <a:r>
              <a:rPr lang="en-US" sz="1400" dirty="0" smtClean="0"/>
              <a:t>In 1920, one vote in the legislature made Tennessee the 36</a:t>
            </a:r>
            <a:r>
              <a:rPr lang="en-US" sz="1400" baseline="30000" dirty="0" smtClean="0"/>
              <a:t>th</a:t>
            </a:r>
            <a:r>
              <a:rPr lang="en-US" sz="1400" dirty="0" smtClean="0"/>
              <a:t> state needed to ratify the amendment that gave women the right to vote nationwide. </a:t>
            </a:r>
            <a:endParaRPr lang="en-US" sz="1400" dirty="0"/>
          </a:p>
        </p:txBody>
      </p:sp>
      <p:sp>
        <p:nvSpPr>
          <p:cNvPr id="11" name="Content Placeholder 10"/>
          <p:cNvSpPr>
            <a:spLocks noGrp="1"/>
          </p:cNvSpPr>
          <p:nvPr>
            <p:ph sz="half" idx="2"/>
          </p:nvPr>
        </p:nvSpPr>
        <p:spPr>
          <a:xfrm>
            <a:off x="3886200" y="838200"/>
            <a:ext cx="3276600" cy="4191000"/>
          </a:xfrm>
        </p:spPr>
        <p:txBody>
          <a:bodyPr>
            <a:normAutofit/>
          </a:bodyPr>
          <a:lstStyle/>
          <a:p>
            <a:pPr algn="ctr"/>
            <a:r>
              <a:rPr lang="en-US" sz="1400" b="1" dirty="0"/>
              <a:t>H</a:t>
            </a:r>
            <a:r>
              <a:rPr lang="en-US" sz="1400" b="1" dirty="0" smtClean="0"/>
              <a:t>ow Important is a Vote?</a:t>
            </a:r>
          </a:p>
          <a:p>
            <a:pPr algn="ctr">
              <a:lnSpc>
                <a:spcPct val="110000"/>
              </a:lnSpc>
            </a:pPr>
            <a:endParaRPr lang="en-US" sz="1400" b="1" dirty="0" smtClean="0"/>
          </a:p>
          <a:p>
            <a:pPr>
              <a:lnSpc>
                <a:spcPct val="110000"/>
              </a:lnSpc>
            </a:pPr>
            <a:r>
              <a:rPr lang="en-US" sz="1400" dirty="0" smtClean="0"/>
              <a:t>We all play an important role in decisions being made.  All over the world, people do not have the same rights that we as Americans.  Many people in other countries just recently, as recently as 2005, are gaining the right to vote.  It is imperative to get involved in the electoral process if you want to make a difference.  But, in order to participate in the democratic process, you must register to vote.  Come on; let your voice be heard, </a:t>
            </a:r>
            <a:r>
              <a:rPr lang="en-US" sz="1400" b="1" dirty="0" smtClean="0"/>
              <a:t>AACT NOW, REGISTER, AND VOTE!</a:t>
            </a:r>
            <a:endParaRPr lang="en-US" sz="1400" b="1" dirty="0"/>
          </a:p>
        </p:txBody>
      </p:sp>
      <p:sp>
        <p:nvSpPr>
          <p:cNvPr id="2" name="Title 1"/>
          <p:cNvSpPr>
            <a:spLocks noGrp="1"/>
          </p:cNvSpPr>
          <p:nvPr>
            <p:ph type="title"/>
          </p:nvPr>
        </p:nvSpPr>
        <p:spPr>
          <a:xfrm>
            <a:off x="304800" y="0"/>
            <a:ext cx="6781800" cy="792162"/>
          </a:xfrm>
        </p:spPr>
        <p:txBody>
          <a:bodyPr>
            <a:normAutofit/>
          </a:bodyPr>
          <a:lstStyle/>
          <a:p>
            <a:pPr algn="ctr"/>
            <a:r>
              <a:rPr lang="en-US" sz="2400" dirty="0" smtClean="0"/>
              <a:t>Importance of Voter Participation</a:t>
            </a:r>
            <a:endParaRPr lang="en-US" sz="2400" dirty="0"/>
          </a:p>
        </p:txBody>
      </p:sp>
      <p:pic>
        <p:nvPicPr>
          <p:cNvPr id="3076" name="Picture 4" descr="C:\Users\amorales\Desktop\voting clipart\vote_checkmark_800_68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3834" y="5251846"/>
            <a:ext cx="1853566" cy="1225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889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subTitle" idx="1"/>
          </p:nvPr>
        </p:nvSpPr>
        <p:spPr>
          <a:xfrm>
            <a:off x="685800" y="3592287"/>
            <a:ext cx="7772400" cy="3037113"/>
          </a:xfrm>
        </p:spPr>
        <p:txBody>
          <a:bodyPr>
            <a:normAutofit/>
          </a:bodyPr>
          <a:lstStyle/>
          <a:p>
            <a:pPr algn="ctr"/>
            <a:r>
              <a:rPr lang="en-US" sz="2400" b="1" dirty="0" smtClean="0"/>
              <a:t>Advocacy Alliance Center of Texas</a:t>
            </a:r>
          </a:p>
          <a:p>
            <a:pPr algn="ctr"/>
            <a:r>
              <a:rPr lang="en-US" sz="2400" b="1" dirty="0" smtClean="0"/>
              <a:t>www.aactnow.org</a:t>
            </a:r>
          </a:p>
          <a:p>
            <a:pPr algn="ctr"/>
            <a:endParaRPr lang="en-US" sz="1800" b="1" dirty="0" smtClean="0"/>
          </a:p>
          <a:p>
            <a:pPr algn="ctr"/>
            <a:r>
              <a:rPr lang="en-US" b="1" dirty="0" smtClean="0"/>
              <a:t>612 </a:t>
            </a:r>
            <a:r>
              <a:rPr lang="en-US" b="1" dirty="0" err="1" smtClean="0"/>
              <a:t>Nolana</a:t>
            </a:r>
            <a:r>
              <a:rPr lang="en-US" b="1" dirty="0" smtClean="0"/>
              <a:t> Ave. Suite 430</a:t>
            </a:r>
            <a:endParaRPr lang="en-US" sz="1800" b="1" dirty="0" smtClean="0"/>
          </a:p>
          <a:p>
            <a:pPr algn="ctr"/>
            <a:r>
              <a:rPr lang="en-US" b="1" dirty="0" smtClean="0"/>
              <a:t>McAllen, TX 78501</a:t>
            </a:r>
          </a:p>
          <a:p>
            <a:pPr algn="ctr"/>
            <a:r>
              <a:rPr lang="en-US" sz="1800" b="1" dirty="0" smtClean="0"/>
              <a:t>956.664.2228</a:t>
            </a:r>
            <a:endParaRPr lang="en-US" sz="1800" b="1" dirty="0"/>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52400"/>
            <a:ext cx="177693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19200" y="3059668"/>
            <a:ext cx="6658746" cy="369332"/>
          </a:xfrm>
          <a:prstGeom prst="rect">
            <a:avLst/>
          </a:prstGeom>
          <a:noFill/>
        </p:spPr>
        <p:txBody>
          <a:bodyPr wrap="none" rtlCol="0">
            <a:spAutoFit/>
          </a:bodyPr>
          <a:lstStyle/>
          <a:p>
            <a:r>
              <a:rPr lang="en-US" dirty="0" smtClean="0">
                <a:solidFill>
                  <a:schemeClr val="bg1"/>
                </a:solidFill>
              </a:rPr>
              <a:t>For more information or volunteer opportunities please contact:</a:t>
            </a:r>
            <a:endParaRPr lang="en-US" dirty="0">
              <a:solidFill>
                <a:schemeClr val="bg1"/>
              </a:solidFill>
            </a:endParaRPr>
          </a:p>
        </p:txBody>
      </p:sp>
    </p:spTree>
    <p:extLst>
      <p:ext uri="{BB962C8B-B14F-4D97-AF65-F5344CB8AC3E}">
        <p14:creationId xmlns:p14="http://schemas.microsoft.com/office/powerpoint/2010/main" val="3335017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22238"/>
            <a:ext cx="6781800" cy="792162"/>
          </a:xfrm>
        </p:spPr>
        <p:txBody>
          <a:bodyPr>
            <a:normAutofit/>
          </a:bodyPr>
          <a:lstStyle/>
          <a:p>
            <a:pPr algn="ctr"/>
            <a:r>
              <a:rPr lang="en-US" sz="2400" dirty="0" smtClean="0"/>
              <a:t>History of Voting</a:t>
            </a:r>
            <a:endParaRPr lang="en-US" sz="2400" dirty="0"/>
          </a:p>
        </p:txBody>
      </p:sp>
      <p:sp>
        <p:nvSpPr>
          <p:cNvPr id="9" name="Rectangle 8"/>
          <p:cNvSpPr/>
          <p:nvPr/>
        </p:nvSpPr>
        <p:spPr>
          <a:xfrm>
            <a:off x="228600" y="838200"/>
            <a:ext cx="5867400" cy="5262979"/>
          </a:xfrm>
          <a:prstGeom prst="rect">
            <a:avLst/>
          </a:prstGeom>
        </p:spPr>
        <p:txBody>
          <a:bodyPr wrap="square">
            <a:spAutoFit/>
          </a:bodyPr>
          <a:lstStyle/>
          <a:p>
            <a:r>
              <a:rPr lang="en-US" sz="1200" b="1" dirty="0">
                <a:solidFill>
                  <a:schemeClr val="bg1"/>
                </a:solidFill>
              </a:rPr>
              <a:t>The Ancient Greeks were the first ancient people thought to have practiced voting.  They would meet daily in their city’s Agora to discuss relevant topics of the times.  They would take a vote by a show of hands or some type of primitive ballot</a:t>
            </a:r>
            <a:r>
              <a:rPr lang="en-US" sz="1200" b="1" dirty="0" smtClean="0">
                <a:solidFill>
                  <a:schemeClr val="bg1"/>
                </a:solidFill>
              </a:rPr>
              <a:t>.</a:t>
            </a:r>
          </a:p>
          <a:p>
            <a:endParaRPr lang="en-US" sz="1200" b="1" dirty="0" smtClean="0">
              <a:solidFill>
                <a:schemeClr val="bg1"/>
              </a:solidFill>
            </a:endParaRPr>
          </a:p>
          <a:p>
            <a:endParaRPr lang="en-US" sz="1200" b="1" dirty="0">
              <a:solidFill>
                <a:schemeClr val="bg1"/>
              </a:solidFill>
            </a:endParaRPr>
          </a:p>
          <a:p>
            <a:r>
              <a:rPr lang="en-US" sz="1200" b="1" dirty="0">
                <a:solidFill>
                  <a:schemeClr val="bg1"/>
                </a:solidFill>
              </a:rPr>
              <a:t>Here in the United States when our forefathers established this country, they saw to it that the Constitution had a provision for allowing citizens the freedom to vote and chose their leaders.  The first voters were:  men, 21 years or older, citizens of the newly established United States, and of Anglo Saxon decent.  Obviously this practice was discriminatory towards women and slaves.  It was not until after the Civil War that it changed.  President Abraham Lincoln, who was given credit for freeing the slaves, also fought to give them voting rights.  The Fifteenth Amendment to the Constitution, ratified on February 3, 1870, gave African Americans the right to vote.  It would be almost 50 years later before women, through the progress of the Suffrage Movement, would be granted the right to vote.  </a:t>
            </a:r>
            <a:endParaRPr lang="en-US" sz="1200" b="1" dirty="0" smtClean="0">
              <a:solidFill>
                <a:schemeClr val="bg1"/>
              </a:solidFill>
            </a:endParaRPr>
          </a:p>
          <a:p>
            <a:endParaRPr lang="en-US" sz="1200" b="1" dirty="0" smtClean="0">
              <a:solidFill>
                <a:schemeClr val="bg1"/>
              </a:solidFill>
            </a:endParaRPr>
          </a:p>
          <a:p>
            <a:endParaRPr lang="en-US" sz="1200" b="1" dirty="0">
              <a:solidFill>
                <a:schemeClr val="bg1"/>
              </a:solidFill>
            </a:endParaRPr>
          </a:p>
          <a:p>
            <a:r>
              <a:rPr lang="en-US" sz="1200" b="1" dirty="0">
                <a:solidFill>
                  <a:schemeClr val="bg1"/>
                </a:solidFill>
              </a:rPr>
              <a:t>After African Americans and women were given the right to vote, there were no changes in the voting laws until 1970 when President Richard M. Nixon was preparing for reelection in the 1972 presidential race.  The issues he faced were:  the prolonged continuation of the war in </a:t>
            </a:r>
            <a:r>
              <a:rPr lang="en-US" sz="1200" b="1" dirty="0" smtClean="0">
                <a:solidFill>
                  <a:schemeClr val="bg1"/>
                </a:solidFill>
              </a:rPr>
              <a:t>Vietnam</a:t>
            </a:r>
            <a:r>
              <a:rPr lang="en-US" sz="1200" b="1" dirty="0">
                <a:solidFill>
                  <a:schemeClr val="bg1"/>
                </a:solidFill>
              </a:rPr>
              <a:t>, outrageous oil prices and never-ending Civil Rights violations.  He felt one way to help his reelection campaign was to lower the voting age to draw votes from the younger generation.  Through his efforts, the voting age was lowered from 21 to 18, and he was reelected.   </a:t>
            </a:r>
          </a:p>
        </p:txBody>
      </p:sp>
    </p:spTree>
    <p:extLst>
      <p:ext uri="{BB962C8B-B14F-4D97-AF65-F5344CB8AC3E}">
        <p14:creationId xmlns:p14="http://schemas.microsoft.com/office/powerpoint/2010/main" val="2333170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33400" y="228600"/>
            <a:ext cx="6477000" cy="1362075"/>
          </a:xfrm>
        </p:spPr>
        <p:txBody>
          <a:bodyPr>
            <a:noAutofit/>
          </a:bodyPr>
          <a:lstStyle/>
          <a:p>
            <a:pPr algn="ctr"/>
            <a:r>
              <a:rPr lang="en-US" sz="2400" dirty="0" smtClean="0">
                <a:solidFill>
                  <a:schemeClr val="bg1"/>
                </a:solidFill>
              </a:rPr>
              <a:t>Significant documents that have influenced our right to vote as Americans</a:t>
            </a:r>
            <a:endParaRPr lang="en-US" sz="2400" dirty="0">
              <a:solidFill>
                <a:schemeClr val="bg1"/>
              </a:solidFill>
            </a:endParaRPr>
          </a:p>
        </p:txBody>
      </p:sp>
      <p:sp>
        <p:nvSpPr>
          <p:cNvPr id="12" name="Text Placeholder 11"/>
          <p:cNvSpPr>
            <a:spLocks noGrp="1"/>
          </p:cNvSpPr>
          <p:nvPr>
            <p:ph type="body" idx="1"/>
          </p:nvPr>
        </p:nvSpPr>
        <p:spPr>
          <a:xfrm>
            <a:off x="152400" y="3810000"/>
            <a:ext cx="6477000" cy="2209800"/>
          </a:xfrm>
        </p:spPr>
        <p:txBody>
          <a:bodyPr>
            <a:noAutofit/>
          </a:bodyPr>
          <a:lstStyle/>
          <a:p>
            <a:pPr marL="457200" indent="-400050">
              <a:buAutoNum type="romanUcPeriod"/>
            </a:pPr>
            <a:r>
              <a:rPr lang="en-US" sz="1400" b="1" dirty="0" smtClean="0">
                <a:solidFill>
                  <a:schemeClr val="bg1"/>
                </a:solidFill>
              </a:rPr>
              <a:t>History and Background of Voting</a:t>
            </a:r>
          </a:p>
          <a:p>
            <a:pPr marL="57150"/>
            <a:endParaRPr lang="en-US" sz="1400" b="1" dirty="0" smtClean="0">
              <a:solidFill>
                <a:schemeClr val="bg1"/>
              </a:solidFill>
            </a:endParaRPr>
          </a:p>
          <a:p>
            <a:pPr marL="57150"/>
            <a:endParaRPr lang="en-US" sz="1400" b="1" dirty="0" smtClean="0">
              <a:solidFill>
                <a:schemeClr val="bg1"/>
              </a:solidFill>
            </a:endParaRPr>
          </a:p>
          <a:p>
            <a:pPr marL="57150"/>
            <a:endParaRPr lang="en-US" sz="1400" b="1" dirty="0" smtClean="0">
              <a:solidFill>
                <a:schemeClr val="bg1"/>
              </a:solidFill>
            </a:endParaRPr>
          </a:p>
          <a:p>
            <a:pPr marL="57150"/>
            <a:r>
              <a:rPr lang="en-US" sz="1400" b="1" dirty="0">
                <a:solidFill>
                  <a:schemeClr val="bg1"/>
                </a:solidFill>
              </a:rPr>
              <a:t> </a:t>
            </a:r>
            <a:r>
              <a:rPr lang="en-US" sz="1400" b="1" dirty="0" smtClean="0">
                <a:solidFill>
                  <a:schemeClr val="bg1"/>
                </a:solidFill>
              </a:rPr>
              <a:t> A.  European contributions</a:t>
            </a:r>
          </a:p>
          <a:p>
            <a:pPr marL="57150"/>
            <a:r>
              <a:rPr lang="en-US" sz="1400" b="1" dirty="0">
                <a:solidFill>
                  <a:schemeClr val="bg1"/>
                </a:solidFill>
              </a:rPr>
              <a:t> </a:t>
            </a:r>
            <a:r>
              <a:rPr lang="en-US" sz="1400" b="1" dirty="0" smtClean="0">
                <a:solidFill>
                  <a:schemeClr val="bg1"/>
                </a:solidFill>
              </a:rPr>
              <a:t>   1.  Magna Carta</a:t>
            </a:r>
          </a:p>
          <a:p>
            <a:pPr marL="57150"/>
            <a:r>
              <a:rPr lang="en-US" sz="1400" b="1" dirty="0">
                <a:solidFill>
                  <a:schemeClr val="bg1"/>
                </a:solidFill>
              </a:rPr>
              <a:t> </a:t>
            </a:r>
            <a:r>
              <a:rPr lang="en-US" sz="1400" b="1" dirty="0" smtClean="0">
                <a:solidFill>
                  <a:schemeClr val="bg1"/>
                </a:solidFill>
              </a:rPr>
              <a:t>   2.  English Bill of Rights</a:t>
            </a:r>
          </a:p>
          <a:p>
            <a:pPr marL="57150"/>
            <a:endParaRPr lang="en-US" sz="1400" b="1" dirty="0" smtClean="0">
              <a:solidFill>
                <a:schemeClr val="bg1"/>
              </a:solidFill>
            </a:endParaRPr>
          </a:p>
          <a:p>
            <a:pPr marL="57150"/>
            <a:endParaRPr lang="en-US" sz="1400" b="1" dirty="0" smtClean="0">
              <a:solidFill>
                <a:schemeClr val="bg1"/>
              </a:solidFill>
            </a:endParaRPr>
          </a:p>
          <a:p>
            <a:pPr marL="57150"/>
            <a:r>
              <a:rPr lang="en-US" sz="1400" b="1" dirty="0">
                <a:solidFill>
                  <a:schemeClr val="bg1"/>
                </a:solidFill>
              </a:rPr>
              <a:t> </a:t>
            </a:r>
            <a:r>
              <a:rPr lang="en-US" sz="1400" b="1" dirty="0" smtClean="0">
                <a:solidFill>
                  <a:schemeClr val="bg1"/>
                </a:solidFill>
              </a:rPr>
              <a:t> B.  Early American Voting</a:t>
            </a:r>
          </a:p>
          <a:p>
            <a:pPr marL="57150"/>
            <a:r>
              <a:rPr lang="en-US" sz="1400" b="1" dirty="0">
                <a:solidFill>
                  <a:schemeClr val="bg1"/>
                </a:solidFill>
              </a:rPr>
              <a:t> </a:t>
            </a:r>
            <a:r>
              <a:rPr lang="en-US" sz="1400" b="1" dirty="0" smtClean="0">
                <a:solidFill>
                  <a:schemeClr val="bg1"/>
                </a:solidFill>
              </a:rPr>
              <a:t>   1.  Mayflower Compact</a:t>
            </a:r>
          </a:p>
          <a:p>
            <a:pPr marL="57150"/>
            <a:r>
              <a:rPr lang="en-US" sz="1400" b="1" dirty="0">
                <a:solidFill>
                  <a:schemeClr val="bg1"/>
                </a:solidFill>
              </a:rPr>
              <a:t> </a:t>
            </a:r>
            <a:r>
              <a:rPr lang="en-US" sz="1400" b="1" dirty="0" smtClean="0">
                <a:solidFill>
                  <a:schemeClr val="bg1"/>
                </a:solidFill>
              </a:rPr>
              <a:t>   2.  Fundamental Orders of Connecticut</a:t>
            </a:r>
          </a:p>
          <a:p>
            <a:pPr marL="57150"/>
            <a:r>
              <a:rPr lang="en-US" sz="1400" b="1" dirty="0" smtClean="0">
                <a:solidFill>
                  <a:schemeClr val="bg1"/>
                </a:solidFill>
              </a:rPr>
              <a:t>    2.  United States Constitution</a:t>
            </a:r>
          </a:p>
          <a:p>
            <a:pPr marL="57150"/>
            <a:r>
              <a:rPr lang="en-US" sz="1400" b="1" dirty="0">
                <a:solidFill>
                  <a:schemeClr val="bg1"/>
                </a:solidFill>
              </a:rPr>
              <a:t> </a:t>
            </a:r>
            <a:r>
              <a:rPr lang="en-US" sz="1400" b="1" dirty="0" smtClean="0">
                <a:solidFill>
                  <a:schemeClr val="bg1"/>
                </a:solidFill>
              </a:rPr>
              <a:t>           a.  Amendment 15</a:t>
            </a:r>
          </a:p>
          <a:p>
            <a:pPr marL="57150"/>
            <a:r>
              <a:rPr lang="en-US" sz="1400" b="1" dirty="0">
                <a:solidFill>
                  <a:schemeClr val="bg1"/>
                </a:solidFill>
              </a:rPr>
              <a:t> </a:t>
            </a:r>
            <a:r>
              <a:rPr lang="en-US" sz="1400" b="1" dirty="0" smtClean="0">
                <a:solidFill>
                  <a:schemeClr val="bg1"/>
                </a:solidFill>
              </a:rPr>
              <a:t>           b.  Amendment 19</a:t>
            </a:r>
          </a:p>
          <a:p>
            <a:pPr marL="57150"/>
            <a:r>
              <a:rPr lang="en-US" sz="1400" b="1" dirty="0">
                <a:solidFill>
                  <a:schemeClr val="bg1"/>
                </a:solidFill>
              </a:rPr>
              <a:t> </a:t>
            </a:r>
            <a:r>
              <a:rPr lang="en-US" sz="1400" b="1" dirty="0" smtClean="0">
                <a:solidFill>
                  <a:schemeClr val="bg1"/>
                </a:solidFill>
              </a:rPr>
              <a:t>           c.  Amendment 24</a:t>
            </a:r>
          </a:p>
          <a:p>
            <a:pPr marL="57150"/>
            <a:r>
              <a:rPr lang="en-US" sz="1400" b="1" dirty="0">
                <a:solidFill>
                  <a:schemeClr val="bg1"/>
                </a:solidFill>
              </a:rPr>
              <a:t> </a:t>
            </a:r>
            <a:r>
              <a:rPr lang="en-US" sz="1400" b="1" dirty="0" smtClean="0">
                <a:solidFill>
                  <a:schemeClr val="bg1"/>
                </a:solidFill>
              </a:rPr>
              <a:t>           d.  Amendment 26</a:t>
            </a:r>
          </a:p>
          <a:p>
            <a:pPr marL="57150"/>
            <a:r>
              <a:rPr lang="en-US" sz="1400" b="1" dirty="0">
                <a:solidFill>
                  <a:schemeClr val="bg1"/>
                </a:solidFill>
              </a:rPr>
              <a:t> </a:t>
            </a:r>
            <a:r>
              <a:rPr lang="en-US" sz="1400" b="1" dirty="0" smtClean="0">
                <a:solidFill>
                  <a:schemeClr val="bg1"/>
                </a:solidFill>
              </a:rPr>
              <a:t>   4.  Voting Rights Act of 1965 as amended in 1970 and 1975   </a:t>
            </a:r>
          </a:p>
        </p:txBody>
      </p:sp>
      <p:pic>
        <p:nvPicPr>
          <p:cNvPr id="1026" name="Picture 2" descr="The United State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905001"/>
            <a:ext cx="2819400" cy="186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544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idx="1"/>
          </p:nvPr>
        </p:nvSpPr>
        <p:spPr/>
        <p:txBody>
          <a:bodyPr/>
          <a:lstStyle/>
          <a:p>
            <a:pPr algn="ctr"/>
            <a:r>
              <a:rPr lang="en-US" sz="2400" dirty="0" smtClean="0"/>
              <a:t>Disenfranchised Individuals</a:t>
            </a:r>
            <a:endParaRPr lang="en-US" sz="2400" dirty="0"/>
          </a:p>
        </p:txBody>
      </p:sp>
      <p:sp>
        <p:nvSpPr>
          <p:cNvPr id="19" name="Text Placeholder 18"/>
          <p:cNvSpPr>
            <a:spLocks noGrp="1"/>
          </p:cNvSpPr>
          <p:nvPr>
            <p:ph type="body" sz="quarter" idx="3"/>
          </p:nvPr>
        </p:nvSpPr>
        <p:spPr>
          <a:xfrm>
            <a:off x="3733800" y="1371600"/>
            <a:ext cx="3354117" cy="5410200"/>
          </a:xfrm>
        </p:spPr>
        <p:txBody>
          <a:bodyPr/>
          <a:lstStyle/>
          <a:p>
            <a:r>
              <a:rPr lang="en-US" sz="2400" dirty="0" smtClean="0"/>
              <a:t>Barriers to Voting</a:t>
            </a:r>
          </a:p>
          <a:p>
            <a:pPr marL="342900" indent="-342900">
              <a:buFont typeface="Arial" pitchFamily="34" charset="0"/>
              <a:buChar char="•"/>
            </a:pPr>
            <a:endParaRPr lang="en-US" sz="1400" dirty="0" smtClean="0"/>
          </a:p>
          <a:p>
            <a:pPr marL="342900" indent="-342900">
              <a:buFont typeface="Arial" pitchFamily="34" charset="0"/>
              <a:buChar char="•"/>
            </a:pPr>
            <a:endParaRPr lang="en-US" sz="1400" dirty="0"/>
          </a:p>
          <a:p>
            <a:pPr marL="342900" indent="-342900">
              <a:buFont typeface="Arial" pitchFamily="34" charset="0"/>
              <a:buChar char="•"/>
            </a:pPr>
            <a:endParaRPr lang="en-US" sz="1400" dirty="0"/>
          </a:p>
          <a:p>
            <a:pPr marL="342900" indent="-342900">
              <a:buFont typeface="Arial" pitchFamily="34" charset="0"/>
              <a:buChar char="•"/>
            </a:pPr>
            <a:r>
              <a:rPr lang="en-US" sz="1400" dirty="0" smtClean="0"/>
              <a:t>LITERACY TESTS</a:t>
            </a:r>
          </a:p>
          <a:p>
            <a:pPr marL="342900" indent="-342900">
              <a:buFont typeface="Arial" pitchFamily="34" charset="0"/>
              <a:buChar char="•"/>
            </a:pPr>
            <a:endParaRPr lang="en-US" sz="1400" dirty="0"/>
          </a:p>
          <a:p>
            <a:pPr marL="342900" indent="-342900">
              <a:buFont typeface="Arial" pitchFamily="34" charset="0"/>
              <a:buChar char="•"/>
            </a:pPr>
            <a:r>
              <a:rPr lang="en-US" sz="1400" dirty="0" smtClean="0"/>
              <a:t>GRANDFATHER CLAUSES</a:t>
            </a:r>
          </a:p>
          <a:p>
            <a:pPr marL="342900" indent="-342900">
              <a:buFont typeface="Arial" pitchFamily="34" charset="0"/>
              <a:buChar char="•"/>
            </a:pPr>
            <a:endParaRPr lang="en-US" sz="1400" dirty="0"/>
          </a:p>
          <a:p>
            <a:pPr marL="342900" indent="-342900">
              <a:buFont typeface="Arial" pitchFamily="34" charset="0"/>
              <a:buChar char="•"/>
            </a:pPr>
            <a:r>
              <a:rPr lang="en-US" sz="1400" dirty="0" smtClean="0"/>
              <a:t>POLL TAXES</a:t>
            </a:r>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p:txBody>
      </p:sp>
      <p:sp>
        <p:nvSpPr>
          <p:cNvPr id="16" name="Title 15"/>
          <p:cNvSpPr>
            <a:spLocks noGrp="1"/>
          </p:cNvSpPr>
          <p:nvPr>
            <p:ph type="title"/>
          </p:nvPr>
        </p:nvSpPr>
        <p:spPr>
          <a:xfrm>
            <a:off x="304800" y="228600"/>
            <a:ext cx="6781800" cy="792162"/>
          </a:xfrm>
        </p:spPr>
        <p:txBody>
          <a:bodyPr>
            <a:noAutofit/>
          </a:bodyPr>
          <a:lstStyle/>
          <a:p>
            <a:pPr algn="ctr"/>
            <a:r>
              <a:rPr lang="en-US" sz="2400" dirty="0" smtClean="0"/>
              <a:t>Disenfranchised Individuals and Barriers that affected Voting Rights</a:t>
            </a:r>
            <a:endParaRPr lang="en-US" sz="2400" dirty="0"/>
          </a:p>
        </p:txBody>
      </p:sp>
      <p:sp>
        <p:nvSpPr>
          <p:cNvPr id="6" name="TextBox 5"/>
          <p:cNvSpPr txBox="1"/>
          <p:nvPr/>
        </p:nvSpPr>
        <p:spPr>
          <a:xfrm>
            <a:off x="304800" y="2362200"/>
            <a:ext cx="3657600" cy="4401205"/>
          </a:xfrm>
          <a:prstGeom prst="rect">
            <a:avLst/>
          </a:prstGeom>
          <a:noFill/>
        </p:spPr>
        <p:txBody>
          <a:bodyPr wrap="square" rtlCol="0">
            <a:spAutoFit/>
          </a:bodyPr>
          <a:lstStyle/>
          <a:p>
            <a:pPr marL="285750" indent="-285750">
              <a:buFont typeface="Arial" pitchFamily="34" charset="0"/>
              <a:buChar char="•"/>
            </a:pPr>
            <a:r>
              <a:rPr lang="en-US" sz="1400" b="1" dirty="0">
                <a:solidFill>
                  <a:schemeClr val="bg1"/>
                </a:solidFill>
              </a:rPr>
              <a:t>INDIANS</a:t>
            </a:r>
            <a:endParaRPr lang="en-US" sz="1400" dirty="0">
              <a:solidFill>
                <a:schemeClr val="bg1"/>
              </a:solidFill>
            </a:endParaRPr>
          </a:p>
          <a:p>
            <a:pPr marL="285750" indent="-285750">
              <a:buFont typeface="Arial" pitchFamily="34" charset="0"/>
              <a:buChar char="•"/>
            </a:pPr>
            <a:endParaRPr lang="en-US" sz="1400" dirty="0">
              <a:solidFill>
                <a:schemeClr val="bg1"/>
              </a:solidFill>
            </a:endParaRPr>
          </a:p>
          <a:p>
            <a:pPr marL="285750" indent="-285750">
              <a:buFont typeface="Arial" pitchFamily="34" charset="0"/>
              <a:buChar char="•"/>
            </a:pPr>
            <a:r>
              <a:rPr lang="en-US" sz="1400" b="1" dirty="0">
                <a:solidFill>
                  <a:schemeClr val="bg1"/>
                </a:solidFill>
              </a:rPr>
              <a:t>SLAVES</a:t>
            </a:r>
            <a:endParaRPr lang="en-US" sz="1400" dirty="0">
              <a:solidFill>
                <a:schemeClr val="bg1"/>
              </a:solidFill>
            </a:endParaRPr>
          </a:p>
          <a:p>
            <a:pPr marL="285750" indent="-285750">
              <a:buFont typeface="Arial" pitchFamily="34" charset="0"/>
              <a:buChar char="•"/>
            </a:pPr>
            <a:endParaRPr lang="en-US" sz="1400" dirty="0">
              <a:solidFill>
                <a:schemeClr val="bg1"/>
              </a:solidFill>
            </a:endParaRPr>
          </a:p>
          <a:p>
            <a:pPr marL="285750" indent="-285750">
              <a:buFont typeface="Arial" pitchFamily="34" charset="0"/>
              <a:buChar char="•"/>
            </a:pPr>
            <a:r>
              <a:rPr lang="en-US" sz="1400" b="1" dirty="0">
                <a:solidFill>
                  <a:schemeClr val="bg1"/>
                </a:solidFill>
              </a:rPr>
              <a:t>FREE BLACKS</a:t>
            </a:r>
            <a:endParaRPr lang="en-US" sz="1400" dirty="0">
              <a:solidFill>
                <a:schemeClr val="bg1"/>
              </a:solidFill>
            </a:endParaRPr>
          </a:p>
          <a:p>
            <a:pPr marL="285750" indent="-285750">
              <a:buFont typeface="Arial" pitchFamily="34" charset="0"/>
              <a:buChar char="•"/>
            </a:pPr>
            <a:endParaRPr lang="en-US" sz="1400" dirty="0">
              <a:solidFill>
                <a:schemeClr val="bg1"/>
              </a:solidFill>
            </a:endParaRPr>
          </a:p>
          <a:p>
            <a:pPr marL="285750" indent="-285750">
              <a:buFont typeface="Arial" pitchFamily="34" charset="0"/>
              <a:buChar char="•"/>
            </a:pPr>
            <a:r>
              <a:rPr lang="en-US" sz="1400" b="1" dirty="0">
                <a:solidFill>
                  <a:schemeClr val="bg1"/>
                </a:solidFill>
              </a:rPr>
              <a:t>AFRICAN AMERICANS</a:t>
            </a:r>
            <a:endParaRPr lang="en-US" sz="1400" dirty="0">
              <a:solidFill>
                <a:schemeClr val="bg1"/>
              </a:solidFill>
            </a:endParaRPr>
          </a:p>
          <a:p>
            <a:pPr marL="285750" indent="-285750">
              <a:buFont typeface="Arial" pitchFamily="34" charset="0"/>
              <a:buChar char="•"/>
            </a:pPr>
            <a:endParaRPr lang="en-US" sz="1400" dirty="0">
              <a:solidFill>
                <a:schemeClr val="bg1"/>
              </a:solidFill>
            </a:endParaRPr>
          </a:p>
          <a:p>
            <a:pPr marL="285750" indent="-285750">
              <a:buFont typeface="Arial" pitchFamily="34" charset="0"/>
              <a:buChar char="•"/>
            </a:pPr>
            <a:r>
              <a:rPr lang="en-US" sz="1400" b="1" dirty="0">
                <a:solidFill>
                  <a:schemeClr val="bg1"/>
                </a:solidFill>
              </a:rPr>
              <a:t>SMALL FARMERS IN NORTH CAROLINA</a:t>
            </a:r>
            <a:endParaRPr lang="en-US" sz="1400" dirty="0">
              <a:solidFill>
                <a:schemeClr val="bg1"/>
              </a:solidFill>
            </a:endParaRPr>
          </a:p>
          <a:p>
            <a:pPr marL="285750" indent="-285750">
              <a:buFont typeface="Arial" pitchFamily="34" charset="0"/>
              <a:buChar char="•"/>
            </a:pPr>
            <a:endParaRPr lang="en-US" sz="1400" dirty="0">
              <a:solidFill>
                <a:schemeClr val="bg1"/>
              </a:solidFill>
            </a:endParaRPr>
          </a:p>
          <a:p>
            <a:pPr marL="285750" indent="-285750">
              <a:buFont typeface="Arial" pitchFamily="34" charset="0"/>
              <a:buChar char="•"/>
            </a:pPr>
            <a:r>
              <a:rPr lang="en-US" sz="1400" b="1" dirty="0">
                <a:solidFill>
                  <a:schemeClr val="bg1"/>
                </a:solidFill>
              </a:rPr>
              <a:t>WHITE MALES IN VERMONT</a:t>
            </a:r>
            <a:endParaRPr lang="en-US" sz="1400" dirty="0">
              <a:solidFill>
                <a:schemeClr val="bg1"/>
              </a:solidFill>
            </a:endParaRPr>
          </a:p>
          <a:p>
            <a:pPr marL="285750" indent="-285750">
              <a:buFont typeface="Arial" pitchFamily="34" charset="0"/>
              <a:buChar char="•"/>
            </a:pPr>
            <a:endParaRPr lang="en-US" sz="1400" dirty="0">
              <a:solidFill>
                <a:schemeClr val="bg1"/>
              </a:solidFill>
            </a:endParaRPr>
          </a:p>
          <a:p>
            <a:pPr marL="285750" indent="-285750">
              <a:buFont typeface="Arial" pitchFamily="34" charset="0"/>
              <a:buChar char="•"/>
            </a:pPr>
            <a:r>
              <a:rPr lang="en-US" sz="1400" b="1" dirty="0">
                <a:solidFill>
                  <a:schemeClr val="bg1"/>
                </a:solidFill>
              </a:rPr>
              <a:t>WOMEN</a:t>
            </a:r>
            <a:endParaRPr lang="en-US" sz="1400" dirty="0">
              <a:solidFill>
                <a:schemeClr val="bg1"/>
              </a:solidFill>
            </a:endParaRPr>
          </a:p>
          <a:p>
            <a:pPr marL="285750" indent="-285750">
              <a:buFont typeface="Arial" pitchFamily="34" charset="0"/>
              <a:buChar char="•"/>
            </a:pPr>
            <a:endParaRPr lang="en-US" sz="1400" dirty="0">
              <a:solidFill>
                <a:schemeClr val="bg1"/>
              </a:solidFill>
            </a:endParaRPr>
          </a:p>
          <a:p>
            <a:pPr marL="285750" indent="-285750">
              <a:buFont typeface="Arial" pitchFamily="34" charset="0"/>
              <a:buChar char="•"/>
            </a:pPr>
            <a:r>
              <a:rPr lang="en-US" sz="1400" b="1" dirty="0">
                <a:solidFill>
                  <a:schemeClr val="bg1"/>
                </a:solidFill>
              </a:rPr>
              <a:t>LANDOWNERS IN MASSACHUSETTS</a:t>
            </a:r>
            <a:endParaRPr lang="en-US" sz="1400" dirty="0">
              <a:solidFill>
                <a:schemeClr val="bg1"/>
              </a:solidFill>
            </a:endParaRPr>
          </a:p>
          <a:p>
            <a:r>
              <a:rPr lang="en-US" sz="1400" dirty="0">
                <a:solidFill>
                  <a:schemeClr val="bg1"/>
                </a:solidFill>
              </a:rPr>
              <a:t> </a:t>
            </a:r>
          </a:p>
          <a:p>
            <a:r>
              <a:rPr lang="en-US" sz="1400" dirty="0">
                <a:solidFill>
                  <a:schemeClr val="bg1"/>
                </a:solidFill>
              </a:rPr>
              <a:t> </a:t>
            </a:r>
          </a:p>
          <a:p>
            <a:r>
              <a:rPr lang="en-US" sz="1400" dirty="0">
                <a:solidFill>
                  <a:schemeClr val="bg1"/>
                </a:solidFill>
              </a:rPr>
              <a:t> </a:t>
            </a:r>
          </a:p>
        </p:txBody>
      </p:sp>
      <p:pic>
        <p:nvPicPr>
          <p:cNvPr id="2051" name="Picture 3" descr="C:\Users\amorales\Desktop\vo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11617">
            <a:off x="7292250" y="4580430"/>
            <a:ext cx="1696467" cy="125409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morales\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825">
            <a:off x="4811079" y="5212060"/>
            <a:ext cx="2175403" cy="137516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morales\Desktop\UnrestrictedVotingRights_mar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86974">
            <a:off x="3919121" y="4228287"/>
            <a:ext cx="1372801" cy="12202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amorales\Desktop\polltax19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00725">
            <a:off x="5725150" y="4070513"/>
            <a:ext cx="1682528" cy="111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660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152400" y="1219200"/>
            <a:ext cx="6400800" cy="5638800"/>
          </a:xfrm>
        </p:spPr>
        <p:txBody>
          <a:bodyPr>
            <a:normAutofit/>
          </a:bodyPr>
          <a:lstStyle/>
          <a:p>
            <a:pPr algn="ctr"/>
            <a:r>
              <a:rPr lang="en-US" sz="1400" b="1" dirty="0"/>
              <a:t>Voting is a basic way to participate in a democratic government.  However, many people do not vote </a:t>
            </a:r>
            <a:r>
              <a:rPr lang="en-US" sz="1400" b="1" dirty="0" smtClean="0"/>
              <a:t>– sometimes </a:t>
            </a:r>
            <a:r>
              <a:rPr lang="en-US" sz="1400" b="1" dirty="0"/>
              <a:t>because they don’t know the voting process. </a:t>
            </a:r>
            <a:endParaRPr lang="en-US" sz="1400" b="1" dirty="0" smtClean="0"/>
          </a:p>
          <a:p>
            <a:endParaRPr lang="en-US" sz="1200" dirty="0"/>
          </a:p>
          <a:p>
            <a:r>
              <a:rPr lang="en-US" sz="1200" b="1" dirty="0"/>
              <a:t>To be qualified to vote in Texas, a person </a:t>
            </a:r>
            <a:r>
              <a:rPr lang="en-US" sz="1200" b="1" dirty="0" smtClean="0"/>
              <a:t>must:</a:t>
            </a:r>
          </a:p>
          <a:p>
            <a:endParaRPr lang="en-US" sz="1200" b="1" dirty="0" smtClean="0"/>
          </a:p>
          <a:p>
            <a:pPr marL="228600" indent="-228600">
              <a:buAutoNum type="arabicPeriod"/>
            </a:pPr>
            <a:r>
              <a:rPr lang="en-US" sz="1200" b="1" dirty="0" smtClean="0"/>
              <a:t>be </a:t>
            </a:r>
            <a:r>
              <a:rPr lang="en-US" sz="1200" b="1" dirty="0"/>
              <a:t>18 years of age or older</a:t>
            </a:r>
            <a:r>
              <a:rPr lang="en-US" sz="1200" b="1" dirty="0" smtClean="0"/>
              <a:t>;</a:t>
            </a:r>
          </a:p>
          <a:p>
            <a:endParaRPr lang="en-US" sz="1200" b="1" dirty="0"/>
          </a:p>
          <a:p>
            <a:pPr marL="228600" lvl="0" indent="-228600">
              <a:buAutoNum type="arabicPeriod" startAt="2"/>
            </a:pPr>
            <a:r>
              <a:rPr lang="en-US" sz="1200" b="1" dirty="0" smtClean="0"/>
              <a:t>be </a:t>
            </a:r>
            <a:r>
              <a:rPr lang="en-US" sz="1200" b="1" dirty="0"/>
              <a:t>a United States citizen</a:t>
            </a:r>
            <a:r>
              <a:rPr lang="en-US" sz="1200" b="1" dirty="0" smtClean="0"/>
              <a:t>;</a:t>
            </a:r>
          </a:p>
          <a:p>
            <a:pPr lvl="0"/>
            <a:endParaRPr lang="en-US" sz="1200" b="1" dirty="0"/>
          </a:p>
          <a:p>
            <a:pPr marL="228600" lvl="0" indent="-228600">
              <a:buAutoNum type="arabicPeriod" startAt="3"/>
            </a:pPr>
            <a:r>
              <a:rPr lang="en-US" sz="1200" b="1" dirty="0" smtClean="0"/>
              <a:t>not </a:t>
            </a:r>
            <a:r>
              <a:rPr lang="en-US" sz="1200" b="1" dirty="0"/>
              <a:t>have been determined totally mentally incapacitated or partially mentally incapacitated without the right to vote by a final judgment of a court</a:t>
            </a:r>
            <a:r>
              <a:rPr lang="en-US" sz="1200" b="1" dirty="0" smtClean="0"/>
              <a:t>;</a:t>
            </a:r>
          </a:p>
          <a:p>
            <a:pPr lvl="0"/>
            <a:endParaRPr lang="en-US" sz="1200" b="1" dirty="0"/>
          </a:p>
          <a:p>
            <a:pPr lvl="0"/>
            <a:r>
              <a:rPr lang="en-US" sz="1200" b="1" dirty="0" smtClean="0"/>
              <a:t>4.  not </a:t>
            </a:r>
            <a:r>
              <a:rPr lang="en-US" sz="1200" b="1" dirty="0"/>
              <a:t>have been finally convicted of a felony or, it so convicted, has:</a:t>
            </a:r>
          </a:p>
          <a:p>
            <a:pPr marL="228600" lvl="0" indent="-228600">
              <a:buAutoNum type="alphaLcPeriod"/>
            </a:pPr>
            <a:r>
              <a:rPr lang="en-US" sz="1200" b="1" dirty="0" smtClean="0"/>
              <a:t>fully </a:t>
            </a:r>
            <a:r>
              <a:rPr lang="en-US" sz="1200" b="1" dirty="0"/>
              <a:t>discharged the person’s sentence, including any term of incarceration, parole, or supervision, or completed a period of probation ordered by any court (Sec. 11.002 of Texas Election Code); or</a:t>
            </a:r>
            <a:r>
              <a:rPr lang="en-US" sz="1200" b="1" dirty="0" smtClean="0"/>
              <a:t>,</a:t>
            </a:r>
            <a:endParaRPr lang="en-US" sz="1200" b="1" dirty="0"/>
          </a:p>
          <a:p>
            <a:pPr marL="228600" lvl="0" indent="-228600">
              <a:buAutoNum type="alphaLcPeriod" startAt="2"/>
            </a:pPr>
            <a:r>
              <a:rPr lang="en-US" sz="1200" b="1" dirty="0" smtClean="0"/>
              <a:t>been </a:t>
            </a:r>
            <a:r>
              <a:rPr lang="en-US" sz="1200" b="1" dirty="0"/>
              <a:t>pardoned or otherwise released from the resulting disability to vote</a:t>
            </a:r>
            <a:r>
              <a:rPr lang="en-US" sz="1200" b="1" dirty="0" smtClean="0"/>
              <a:t>;</a:t>
            </a:r>
          </a:p>
          <a:p>
            <a:pPr lvl="0"/>
            <a:endParaRPr lang="en-US" sz="1200" b="1" dirty="0"/>
          </a:p>
          <a:p>
            <a:pPr marL="228600" lvl="0" indent="-228600">
              <a:buAutoNum type="arabicPeriod" startAt="5"/>
            </a:pPr>
            <a:r>
              <a:rPr lang="en-US" sz="1200" b="1" dirty="0" smtClean="0"/>
              <a:t>be </a:t>
            </a:r>
            <a:r>
              <a:rPr lang="en-US" sz="1200" b="1" dirty="0"/>
              <a:t>a resident of the county or political subdivision on the day of the election; </a:t>
            </a:r>
            <a:r>
              <a:rPr lang="en-US" sz="1200" b="1" dirty="0" smtClean="0"/>
              <a:t>and,</a:t>
            </a:r>
          </a:p>
          <a:p>
            <a:pPr lvl="0"/>
            <a:r>
              <a:rPr lang="en-US" sz="1200" b="1" dirty="0" smtClean="0"/>
              <a:t> </a:t>
            </a:r>
            <a:endParaRPr lang="en-US" sz="1200" b="1" dirty="0"/>
          </a:p>
          <a:p>
            <a:pPr lvl="0"/>
            <a:r>
              <a:rPr lang="en-US" sz="1200" b="1" dirty="0" smtClean="0"/>
              <a:t>6.  be </a:t>
            </a:r>
            <a:r>
              <a:rPr lang="en-US" sz="1200" b="1" dirty="0"/>
              <a:t>registered to vote </a:t>
            </a:r>
          </a:p>
        </p:txBody>
      </p:sp>
      <p:sp>
        <p:nvSpPr>
          <p:cNvPr id="4" name="Title 3"/>
          <p:cNvSpPr>
            <a:spLocks noGrp="1"/>
          </p:cNvSpPr>
          <p:nvPr>
            <p:ph type="title"/>
          </p:nvPr>
        </p:nvSpPr>
        <p:spPr>
          <a:xfrm>
            <a:off x="304800" y="304800"/>
            <a:ext cx="6781800" cy="792162"/>
          </a:xfrm>
        </p:spPr>
        <p:txBody>
          <a:bodyPr>
            <a:normAutofit fontScale="90000"/>
          </a:bodyPr>
          <a:lstStyle/>
          <a:p>
            <a:pPr algn="ctr"/>
            <a:r>
              <a:rPr lang="en-US" sz="2700" dirty="0" smtClean="0"/>
              <a:t>Qualifications and Requirements</a:t>
            </a:r>
            <a:br>
              <a:rPr lang="en-US" sz="2700" dirty="0" smtClean="0"/>
            </a:br>
            <a:r>
              <a:rPr lang="en-US" sz="1600" dirty="0" smtClean="0"/>
              <a:t>for  Voting in Texas</a:t>
            </a:r>
            <a:br>
              <a:rPr lang="en-US" sz="1600" dirty="0" smtClean="0"/>
            </a:br>
            <a:endParaRPr lang="en-US" sz="1600" dirty="0"/>
          </a:p>
        </p:txBody>
      </p:sp>
    </p:spTree>
    <p:extLst>
      <p:ext uri="{BB962C8B-B14F-4D97-AF65-F5344CB8AC3E}">
        <p14:creationId xmlns:p14="http://schemas.microsoft.com/office/powerpoint/2010/main" val="1352876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6781800" cy="792162"/>
          </a:xfrm>
        </p:spPr>
        <p:txBody>
          <a:bodyPr>
            <a:normAutofit/>
          </a:bodyPr>
          <a:lstStyle/>
          <a:p>
            <a:pPr algn="ctr"/>
            <a:r>
              <a:rPr lang="en-US" sz="2400" dirty="0" smtClean="0"/>
              <a:t>Qualifications and Requirement (cont.)</a:t>
            </a:r>
            <a:endParaRPr lang="en-US" sz="2400" dirty="0"/>
          </a:p>
        </p:txBody>
      </p:sp>
      <p:pic>
        <p:nvPicPr>
          <p:cNvPr id="1026" name="Picture 2" descr="http://www.bccourier.com/Images/Content/06071321233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981201"/>
            <a:ext cx="1042123" cy="1600199"/>
          </a:xfrm>
          <a:prstGeom prst="rect">
            <a:avLst/>
          </a:prstGeom>
          <a:noFill/>
          <a:extLst>
            <a:ext uri="{909E8E84-426E-40DD-AFC4-6F175D3DCCD1}">
              <a14:hiddenFill xmlns:a14="http://schemas.microsoft.com/office/drawing/2010/main">
                <a:solidFill>
                  <a:srgbClr val="FFFFFF"/>
                </a:solidFill>
              </a14:hiddenFill>
            </a:ext>
          </a:extLst>
        </p:spPr>
      </p:pic>
      <p:pic>
        <p:nvPicPr>
          <p:cNvPr id="1025" name="irc_mi" descr="http://riherds.com/smage.php?mwidth=260&amp;mheight=380&amp;source=PHC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55626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28600" y="11773"/>
            <a:ext cx="7453510" cy="356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Photo Identification will now be required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when voting in elections in Texas.</a:t>
            </a:r>
            <a:endParaRPr kumimoji="0" lang="en-US" altLang="en-US" sz="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Acceptable forms of photo identification (ID) to present when voting include:</a:t>
            </a:r>
            <a:endParaRPr kumimoji="0" lang="en-US" altLang="en-US" sz="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(Unexpired or expired less than 60 days)</a:t>
            </a:r>
            <a:endParaRPr kumimoji="0" lang="en-US" altLang="en-US" sz="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n-US" alt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838200" y="1298750"/>
            <a:ext cx="8777975" cy="60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Texas Driver License</a:t>
            </a:r>
            <a:endParaRPr kumimoji="0" lang="en-US" altLang="en-US" sz="1400" b="0" i="0" u="none" strike="noStrike" cap="none" normalizeH="0" baseline="0" dirty="0" smtClean="0">
              <a:ln>
                <a:noFill/>
              </a:ln>
              <a:solidFill>
                <a:schemeClr val="bg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Texas Personal Identification Card</a:t>
            </a:r>
            <a:endParaRPr kumimoji="0" lang="en-US" altLang="en-US" sz="1400" b="0" i="0" u="none" strike="noStrike" cap="none" normalizeH="0" baseline="0" dirty="0" smtClean="0">
              <a:ln>
                <a:noFill/>
              </a:ln>
              <a:solidFill>
                <a:schemeClr val="bg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U.S. Passport Book or Card</a:t>
            </a:r>
            <a:endParaRPr kumimoji="0" lang="en-US" altLang="en-US" sz="1400" b="0" i="0" u="none" strike="noStrike" cap="none" normalizeH="0" baseline="0" dirty="0" smtClean="0">
              <a:ln>
                <a:noFill/>
              </a:ln>
              <a:solidFill>
                <a:schemeClr val="bg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Texas Concealed Handgun License</a:t>
            </a:r>
            <a:endParaRPr kumimoji="0" lang="en-US" altLang="en-US" sz="1400" b="0" i="0" u="none" strike="noStrike" cap="none" normalizeH="0" baseline="0" dirty="0" smtClean="0">
              <a:ln>
                <a:noFill/>
              </a:ln>
              <a:solidFill>
                <a:schemeClr val="bg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U.S. Military Identification with Photo</a:t>
            </a:r>
            <a:endParaRPr kumimoji="0" lang="en-US" altLang="en-US" sz="1400" b="0" i="0" u="none" strike="noStrike" cap="none" normalizeH="0" baseline="0" dirty="0" smtClean="0">
              <a:ln>
                <a:noFill/>
              </a:ln>
              <a:solidFill>
                <a:schemeClr val="bg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U.S. Citizenship Certificate or Certificate of Naturalization with Photo</a:t>
            </a:r>
            <a:endParaRPr kumimoji="0" lang="en-US" altLang="en-US" sz="1400" b="0" i="0" u="none" strike="noStrike" cap="none" normalizeH="0" baseline="0" dirty="0" smtClean="0">
              <a:ln>
                <a:noFill/>
              </a:ln>
              <a:solidFill>
                <a:schemeClr val="bg1"/>
              </a:solidFill>
              <a:effectLst/>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n-US" alt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Only individuals who do not already have an acceptable form of photo identification (ID)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to present when voting are eligible to receive an Election Identification Certificate (EIC)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at their local Department of Public Safety (DPS) Office.</a:t>
            </a:r>
            <a:endParaRPr kumimoji="0" lang="en-US" altLang="en-US" sz="1400" b="0" i="0" u="none" strike="noStrike" cap="none" normalizeH="0" baseline="0" dirty="0" smtClean="0">
              <a:ln>
                <a:noFill/>
              </a:ln>
              <a:solidFill>
                <a:schemeClr val="bg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To qualify for an Election Identification Certificate (EIC), applicants must be: </a:t>
            </a:r>
            <a:endParaRPr kumimoji="0" lang="en-US" altLang="en-US" sz="1400" b="0" i="0" u="none" strike="noStrike" cap="none" normalizeH="0" baseline="0" dirty="0" smtClean="0">
              <a:ln>
                <a:noFill/>
              </a:ln>
              <a:solidFill>
                <a:schemeClr val="bg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 U.S. Citizen;</a:t>
            </a:r>
            <a:endParaRPr kumimoji="0" lang="en-US" altLang="en-US" sz="1400" b="0" i="0" u="none" strike="noStrike" cap="none" normalizeH="0" baseline="0" dirty="0" smtClean="0">
              <a:ln>
                <a:noFill/>
              </a:ln>
              <a:solidFill>
                <a:schemeClr val="bg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 Texas Resident;</a:t>
            </a:r>
            <a:endParaRPr kumimoji="0" lang="en-US" altLang="en-US" sz="1400" b="0" i="0" u="none" strike="noStrike" cap="none" normalizeH="0" baseline="0" dirty="0" smtClean="0">
              <a:ln>
                <a:noFill/>
              </a:ln>
              <a:solidFill>
                <a:schemeClr val="bg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Eligible to vote in Texas (show a valid voter registration card or submit</a:t>
            </a: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 voter registration when applying for the EIC); and</a:t>
            </a:r>
            <a:endParaRPr kumimoji="0" lang="en-US" altLang="en-US" sz="1400" b="0" i="0" u="none" strike="noStrike" cap="none" normalizeH="0" baseline="0" dirty="0" smtClean="0">
              <a:ln>
                <a:noFill/>
              </a:ln>
              <a:solidFill>
                <a:schemeClr val="bg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Be 17 years and 10 months old or older</a:t>
            </a:r>
            <a:endParaRPr kumimoji="0" lang="en-US" altLang="en-US" sz="1400" b="0" i="0" u="none" strike="noStrike" cap="none" normalizeH="0" baseline="0" dirty="0" smtClean="0">
              <a:ln>
                <a:noFill/>
              </a:ln>
              <a:solidFill>
                <a:schemeClr val="bg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t>
            </a:r>
          </a:p>
        </p:txBody>
      </p:sp>
      <p:sp>
        <p:nvSpPr>
          <p:cNvPr id="5" name="Rectangle 5"/>
          <p:cNvSpPr>
            <a:spLocks noChangeArrowheads="1"/>
          </p:cNvSpPr>
          <p:nvPr/>
        </p:nvSpPr>
        <p:spPr bwMode="auto">
          <a:xfrm>
            <a:off x="76200" y="6105436"/>
            <a:ext cx="5735866"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Residents with a documented disability may apply at their county voter registrar for 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permanent exemption from the photo ID requirement.  If approved, they will not need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 photo ID to vote.  Also, if individuals are voting by mail, they do not have to submit a photo ID.  </a:t>
            </a: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097943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781800" cy="792162"/>
          </a:xfrm>
        </p:spPr>
        <p:txBody>
          <a:bodyPr>
            <a:normAutofit/>
          </a:bodyPr>
          <a:lstStyle/>
          <a:p>
            <a:pPr algn="ctr"/>
            <a:r>
              <a:rPr lang="en-US" sz="2400" dirty="0" smtClean="0"/>
              <a:t>How to Register to Vote in Texas</a:t>
            </a:r>
            <a:endParaRPr lang="en-US" sz="2400" dirty="0"/>
          </a:p>
        </p:txBody>
      </p:sp>
      <p:sp>
        <p:nvSpPr>
          <p:cNvPr id="3" name="Content Placeholder 2"/>
          <p:cNvSpPr>
            <a:spLocks noGrp="1"/>
          </p:cNvSpPr>
          <p:nvPr>
            <p:ph idx="1"/>
          </p:nvPr>
        </p:nvSpPr>
        <p:spPr>
          <a:xfrm>
            <a:off x="152400" y="2209800"/>
            <a:ext cx="6858000" cy="4800600"/>
          </a:xfrm>
        </p:spPr>
        <p:txBody>
          <a:bodyPr>
            <a:normAutofit/>
          </a:bodyPr>
          <a:lstStyle/>
          <a:p>
            <a:pPr marL="0" indent="0">
              <a:buNone/>
            </a:pPr>
            <a:r>
              <a:rPr lang="en-US" sz="1200" b="1" dirty="0"/>
              <a:t>How to Register to Vote in Texas</a:t>
            </a:r>
            <a:r>
              <a:rPr lang="en-US" sz="1200" b="1" dirty="0" smtClean="0"/>
              <a:t>:</a:t>
            </a:r>
          </a:p>
          <a:p>
            <a:pPr marL="0" indent="0">
              <a:buNone/>
            </a:pPr>
            <a:endParaRPr lang="en-US" sz="1200" dirty="0"/>
          </a:p>
          <a:p>
            <a:pPr lvl="0"/>
            <a:r>
              <a:rPr lang="en-US" sz="1200" dirty="0"/>
              <a:t>Complete a post card application for voter registration and mail it postage-free, or present it in person, to the voter registrar in your county</a:t>
            </a:r>
            <a:r>
              <a:rPr lang="en-US" sz="1200" dirty="0" smtClean="0"/>
              <a:t>.</a:t>
            </a:r>
          </a:p>
          <a:p>
            <a:pPr marL="0" lvl="0" indent="0">
              <a:buNone/>
            </a:pPr>
            <a:endParaRPr lang="en-US" sz="1200" dirty="0"/>
          </a:p>
          <a:p>
            <a:pPr lvl="0"/>
            <a:r>
              <a:rPr lang="en-US" sz="1200" dirty="0"/>
              <a:t>You may register to vote at any time, but your application must be postmarked or received by the voter registrar at least 30 days before an election in order for you to vote in that election</a:t>
            </a:r>
            <a:r>
              <a:rPr lang="en-US" sz="1200" dirty="0" smtClean="0"/>
              <a:t>.</a:t>
            </a:r>
          </a:p>
          <a:p>
            <a:pPr marL="0" lvl="0" indent="0">
              <a:buNone/>
            </a:pPr>
            <a:endParaRPr lang="en-US" sz="1200" dirty="0"/>
          </a:p>
          <a:p>
            <a:pPr lvl="0"/>
            <a:r>
              <a:rPr lang="en-US" sz="1200" dirty="0"/>
              <a:t>You may register to vote if you are at least 17 years and 10 months of age on the date the registration application is submitted to the voter registrar, but you may not vote until you are 18 years of age.  </a:t>
            </a:r>
          </a:p>
          <a:p>
            <a:pPr marL="0" indent="0">
              <a:buNone/>
            </a:pPr>
            <a:r>
              <a:rPr lang="en-US" sz="1200" dirty="0"/>
              <a:t> </a:t>
            </a:r>
          </a:p>
          <a:p>
            <a:pPr marL="0" indent="0">
              <a:buNone/>
            </a:pPr>
            <a:r>
              <a:rPr lang="en-US" sz="1200" dirty="0"/>
              <a:t>Persons in the armed forces, or those working outside the U.S.; may register by completing a Federal Post Card Application.  </a:t>
            </a:r>
          </a:p>
          <a:p>
            <a:pPr marL="0" indent="0">
              <a:buNone/>
            </a:pPr>
            <a:r>
              <a:rPr lang="en-US" sz="1200" dirty="0"/>
              <a:t> </a:t>
            </a:r>
          </a:p>
          <a:p>
            <a:pPr marL="0" indent="0">
              <a:buNone/>
            </a:pPr>
            <a:r>
              <a:rPr lang="en-US" sz="1200" dirty="0"/>
              <a:t>As long as you remain at the address on your voter registration card, you continue to be registered. </a:t>
            </a:r>
          </a:p>
          <a:p>
            <a:pPr marL="0" indent="0">
              <a:buNone/>
            </a:pPr>
            <a:r>
              <a:rPr lang="en-US" sz="1200" dirty="0"/>
              <a:t> </a:t>
            </a:r>
          </a:p>
          <a:p>
            <a:pPr marL="0" indent="0">
              <a:buNone/>
            </a:pPr>
            <a:r>
              <a:rPr lang="en-US" sz="1200" dirty="0"/>
              <a:t>A voter does not register as a member of a political party or as an Independent, as </a:t>
            </a:r>
            <a:endParaRPr lang="en-US" sz="1200" dirty="0" smtClean="0"/>
          </a:p>
          <a:p>
            <a:pPr marL="0" indent="0">
              <a:buNone/>
            </a:pPr>
            <a:r>
              <a:rPr lang="en-US" sz="1200" dirty="0" smtClean="0"/>
              <a:t>some </a:t>
            </a:r>
            <a:r>
              <a:rPr lang="en-US" sz="1200" dirty="0"/>
              <a:t>other states require.  </a:t>
            </a:r>
          </a:p>
          <a:p>
            <a:pPr marL="0" indent="0">
              <a:buNone/>
            </a:pPr>
            <a:endParaRPr lang="en-US" dirty="0" smtClean="0"/>
          </a:p>
        </p:txBody>
      </p:sp>
      <p:pic>
        <p:nvPicPr>
          <p:cNvPr id="5" name="Picture 4" descr="C:\Users\amorales\Desktop\voters_registration_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914400"/>
            <a:ext cx="2286000" cy="1600200"/>
          </a:xfrm>
          <a:prstGeom prst="rect">
            <a:avLst/>
          </a:prstGeom>
          <a:noFill/>
          <a:ln>
            <a:noFill/>
          </a:ln>
        </p:spPr>
      </p:pic>
    </p:spTree>
    <p:extLst>
      <p:ext uri="{BB962C8B-B14F-4D97-AF65-F5344CB8AC3E}">
        <p14:creationId xmlns:p14="http://schemas.microsoft.com/office/powerpoint/2010/main" val="3710807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781800" cy="792162"/>
          </a:xfrm>
        </p:spPr>
        <p:txBody>
          <a:bodyPr>
            <a:normAutofit/>
          </a:bodyPr>
          <a:lstStyle/>
          <a:p>
            <a:pPr algn="ctr"/>
            <a:r>
              <a:rPr lang="en-US" dirty="0" smtClean="0"/>
              <a:t>Vote by  Mail</a:t>
            </a:r>
            <a:endParaRPr lang="en-US" dirty="0"/>
          </a:p>
        </p:txBody>
      </p:sp>
      <p:sp>
        <p:nvSpPr>
          <p:cNvPr id="3" name="Content Placeholder 2"/>
          <p:cNvSpPr>
            <a:spLocks noGrp="1"/>
          </p:cNvSpPr>
          <p:nvPr>
            <p:ph idx="1"/>
          </p:nvPr>
        </p:nvSpPr>
        <p:spPr>
          <a:xfrm>
            <a:off x="304800" y="685800"/>
            <a:ext cx="6781800" cy="4114800"/>
          </a:xfrm>
        </p:spPr>
        <p:txBody>
          <a:bodyPr>
            <a:normAutofit fontScale="70000" lnSpcReduction="20000"/>
          </a:bodyPr>
          <a:lstStyle/>
          <a:p>
            <a:pPr>
              <a:buClr>
                <a:schemeClr val="bg1"/>
              </a:buClr>
            </a:pPr>
            <a:r>
              <a:rPr lang="en-US" sz="2000" dirty="0"/>
              <a:t>You may vote early by mail if you are: </a:t>
            </a:r>
            <a:br>
              <a:rPr lang="en-US" sz="2000" dirty="0"/>
            </a:br>
            <a:endParaRPr lang="en-US" sz="2000" dirty="0" smtClean="0"/>
          </a:p>
          <a:p>
            <a:pPr>
              <a:buClr>
                <a:schemeClr val="bg1"/>
              </a:buClr>
            </a:pPr>
            <a:r>
              <a:rPr lang="en-US" sz="2000" dirty="0" smtClean="0"/>
              <a:t>going </a:t>
            </a:r>
            <a:r>
              <a:rPr lang="en-US" sz="2000" dirty="0"/>
              <a:t>to be away from your county on Election Day and during early voting; </a:t>
            </a:r>
            <a:endParaRPr lang="en-US" sz="2000" dirty="0" smtClean="0"/>
          </a:p>
          <a:p>
            <a:r>
              <a:rPr lang="en-US" sz="2000" dirty="0" smtClean="0"/>
              <a:t>sick </a:t>
            </a:r>
            <a:r>
              <a:rPr lang="en-US" sz="2000" dirty="0"/>
              <a:t>or disabled; </a:t>
            </a:r>
          </a:p>
          <a:p>
            <a:r>
              <a:rPr lang="en-US" sz="2000" dirty="0"/>
              <a:t>65 years of age or older on Election Day; </a:t>
            </a:r>
          </a:p>
          <a:p>
            <a:r>
              <a:rPr lang="en-US" sz="2000" dirty="0"/>
              <a:t>or confined in jail, but eligible to vote. </a:t>
            </a:r>
            <a:endParaRPr lang="en-US" sz="2000" dirty="0" smtClean="0"/>
          </a:p>
          <a:p>
            <a:endParaRPr lang="en-US" sz="2000" dirty="0"/>
          </a:p>
          <a:p>
            <a:r>
              <a:rPr lang="en-US" sz="2000" dirty="0" smtClean="0"/>
              <a:t>Applications </a:t>
            </a:r>
            <a:r>
              <a:rPr lang="en-US" sz="2000" dirty="0"/>
              <a:t>for a ballot by mail must be submitted to the early voting clerk on or after the 60th day before Election Day and before the close of business on the 7th day before Election Day. If the 7th day is a weekend, the last day to submit an application is the preceding Friday.</a:t>
            </a:r>
            <a:br>
              <a:rPr lang="en-US" sz="2000" dirty="0"/>
            </a:br>
            <a:r>
              <a:rPr lang="en-US" sz="2000" dirty="0"/>
              <a:t/>
            </a:r>
            <a:br>
              <a:rPr lang="en-US" sz="2000" dirty="0"/>
            </a:br>
            <a:r>
              <a:rPr lang="en-US" sz="2000" dirty="0"/>
              <a:t>If you are voting early by mail, you must send your application by:</a:t>
            </a:r>
            <a:br>
              <a:rPr lang="en-US" sz="2000" dirty="0"/>
            </a:br>
            <a:r>
              <a:rPr lang="en-US" sz="2000" dirty="0"/>
              <a:t/>
            </a:r>
            <a:br>
              <a:rPr lang="en-US" sz="2000" dirty="0"/>
            </a:br>
            <a:r>
              <a:rPr lang="en-US" sz="2000" dirty="0"/>
              <a:t>regular mail; </a:t>
            </a:r>
          </a:p>
          <a:p>
            <a:r>
              <a:rPr lang="en-US" sz="2000" dirty="0"/>
              <a:t>common or contract carrier; </a:t>
            </a:r>
          </a:p>
          <a:p>
            <a:r>
              <a:rPr lang="en-US" sz="2000" dirty="0"/>
              <a:t>or FAX (if a FAX machine is available to the early voting clerk and if you are submitting your application from outside the county). </a:t>
            </a:r>
          </a:p>
          <a:p>
            <a:endParaRPr lang="en-US" dirty="0"/>
          </a:p>
        </p:txBody>
      </p:sp>
      <p:pic>
        <p:nvPicPr>
          <p:cNvPr id="4098" name="Picture 2" descr="C:\Users\amorales\Desktop\vote by mai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343400"/>
            <a:ext cx="1904999" cy="233306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morales\Desktop\vote by mail-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9323" y="4419600"/>
            <a:ext cx="2563277" cy="212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929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700" dirty="0" smtClean="0"/>
              <a:t>Polling Place</a:t>
            </a:r>
            <a:r>
              <a:rPr lang="en-US" dirty="0" smtClean="0"/>
              <a:t/>
            </a:r>
            <a:br>
              <a:rPr lang="en-US" dirty="0" smtClean="0"/>
            </a:br>
            <a:r>
              <a:rPr lang="en-US" sz="1600" dirty="0" smtClean="0"/>
              <a:t>A polling place is a location where a person goes to vote.  Many times, the person votes at a school in a classroom like yours.  Here is what one looks like and how a person votes.  </a:t>
            </a:r>
            <a:endParaRPr lang="en-US" sz="1600" dirty="0"/>
          </a:p>
        </p:txBody>
      </p:sp>
      <p:pic>
        <p:nvPicPr>
          <p:cNvPr id="5122" name="Picture 2" descr="C:\Users\amorales\Desktop\grade-pk-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0854" y="1600200"/>
            <a:ext cx="4406545"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77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erMedia.com Animated Theme">
  <a:themeElements>
    <a:clrScheme name="red_with_blue">
      <a:dk1>
        <a:sysClr val="windowText" lastClr="000000"/>
      </a:dk1>
      <a:lt1>
        <a:sysClr val="window" lastClr="FFFFFF"/>
      </a:lt1>
      <a:dk2>
        <a:srgbClr val="1F497D"/>
      </a:dk2>
      <a:lt2>
        <a:srgbClr val="EEECE1"/>
      </a:lt2>
      <a:accent1>
        <a:srgbClr val="FF0000"/>
      </a:accent1>
      <a:accent2>
        <a:srgbClr val="BF0000"/>
      </a:accent2>
      <a:accent3>
        <a:srgbClr val="0000FF"/>
      </a:accent3>
      <a:accent4>
        <a:srgbClr val="1F497D"/>
      </a:accent4>
      <a:accent5>
        <a:srgbClr val="800080"/>
      </a:accent5>
      <a:accent6>
        <a:srgbClr val="C0504D"/>
      </a:accent6>
      <a:hlink>
        <a:srgbClr val="0000FF"/>
      </a:hlink>
      <a:folHlink>
        <a:srgbClr val="800080"/>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red_with_blue">
      <a:dk1>
        <a:sysClr val="windowText" lastClr="000000"/>
      </a:dk1>
      <a:lt1>
        <a:sysClr val="window" lastClr="FFFFFF"/>
      </a:lt1>
      <a:dk2>
        <a:srgbClr val="1F497D"/>
      </a:dk2>
      <a:lt2>
        <a:srgbClr val="EEECE1"/>
      </a:lt2>
      <a:accent1>
        <a:srgbClr val="FF0000"/>
      </a:accent1>
      <a:accent2>
        <a:srgbClr val="BF0000"/>
      </a:accent2>
      <a:accent3>
        <a:srgbClr val="0000FF"/>
      </a:accent3>
      <a:accent4>
        <a:srgbClr val="1F497D"/>
      </a:accent4>
      <a:accent5>
        <a:srgbClr val="800080"/>
      </a:accent5>
      <a:accent6>
        <a:srgbClr val="C0504D"/>
      </a:accent6>
      <a:hlink>
        <a:srgbClr val="0000FF"/>
      </a:hlink>
      <a:folHlink>
        <a:srgbClr val="800080"/>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12540</TotalTime>
  <Words>1296</Words>
  <Application>Microsoft Office PowerPoint</Application>
  <PresentationFormat>On-screen Show (4:3)</PresentationFormat>
  <Paragraphs>174</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PresenterMedia.com Animated Theme</vt:lpstr>
      <vt:lpstr>PresenterMedia.com Static Theme</vt:lpstr>
      <vt:lpstr>Advocating  Awareness through the  Collaboration  of Teachers</vt:lpstr>
      <vt:lpstr>History of Voting</vt:lpstr>
      <vt:lpstr>Significant documents that have influenced our right to vote as Americans</vt:lpstr>
      <vt:lpstr>Disenfranchised Individuals and Barriers that affected Voting Rights</vt:lpstr>
      <vt:lpstr>Qualifications and Requirements for  Voting in Texas </vt:lpstr>
      <vt:lpstr>Qualifications and Requirement (cont.)</vt:lpstr>
      <vt:lpstr>How to Register to Vote in Texas</vt:lpstr>
      <vt:lpstr>Vote by  Mail</vt:lpstr>
      <vt:lpstr>Polling Place A polling place is a location where a person goes to vote.  Many times, the person votes at a school in a classroom like yours.  Here is what one looks like and how a person votes.  </vt:lpstr>
      <vt:lpstr>Elections</vt:lpstr>
      <vt:lpstr>Importance of Voter Participation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Earth</dc:title>
  <dc:creator>PresenterMedia.com</dc:creator>
  <cp:lastModifiedBy>amorales</cp:lastModifiedBy>
  <cp:revision>227</cp:revision>
  <dcterms:created xsi:type="dcterms:W3CDTF">2010-11-24T18:19:10Z</dcterms:created>
  <dcterms:modified xsi:type="dcterms:W3CDTF">2014-01-09T15:24:15Z</dcterms:modified>
</cp:coreProperties>
</file>